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7" r:id="rId2"/>
    <p:sldId id="262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3">
          <p15:clr>
            <a:srgbClr val="A4A3A4"/>
          </p15:clr>
        </p15:guide>
        <p15:guide id="2" pos="71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A24A"/>
    <a:srgbClr val="1F9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1" autoAdjust="0"/>
    <p:restoredTop sz="95192"/>
  </p:normalViewPr>
  <p:slideViewPr>
    <p:cSldViewPr snapToGrid="0">
      <p:cViewPr>
        <p:scale>
          <a:sx n="100" d="100"/>
          <a:sy n="100" d="100"/>
        </p:scale>
        <p:origin x="-2584" y="-928"/>
      </p:cViewPr>
      <p:guideLst>
        <p:guide orient="horz" pos="133"/>
        <p:guide pos="71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FB6D9-37CF-7543-89DE-A4D649010039}" type="datetimeFigureOut">
              <a:rPr lang="pt-BR" smtClean="0"/>
              <a:pPr/>
              <a:t>24/04/17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22B4F-9C4C-F747-82AF-B1E0AB6A137A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836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7200"/>
            <a:ext cx="12240000" cy="14673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8" y="363070"/>
            <a:ext cx="8143092" cy="1122821"/>
          </a:xfrm>
          <a:prstGeom prst="rect">
            <a:avLst/>
          </a:prstGeom>
        </p:spPr>
        <p:txBody>
          <a:bodyPr anchor="t"/>
          <a:lstStyle>
            <a:lvl1pPr algn="l">
              <a:defRPr sz="6000" b="1" baseline="0">
                <a:solidFill>
                  <a:schemeClr val="bg1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smtClean="0"/>
              <a:t>DISCIPLINA</a:t>
            </a:r>
            <a:endParaRPr lang="en-US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0" y="6208295"/>
            <a:ext cx="12191999" cy="649706"/>
          </a:xfrm>
          <a:prstGeom prst="rect">
            <a:avLst/>
          </a:prstGeom>
          <a:solidFill>
            <a:srgbClr val="23A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24000" y="1451429"/>
            <a:ext cx="12240000" cy="4762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</a:t>
            </a:r>
            <a:endParaRPr lang="en-US" dirty="0"/>
          </a:p>
        </p:txBody>
      </p:sp>
      <p:pic>
        <p:nvPicPr>
          <p:cNvPr id="9" name="Picture 8" descr="biologia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37" y="211138"/>
            <a:ext cx="1119338" cy="11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7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892800" y="1550945"/>
            <a:ext cx="5822950" cy="4176722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9862403" y="3398068"/>
            <a:ext cx="4182945" cy="476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892800" y="5791195"/>
            <a:ext cx="5822950" cy="5655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095093" cy="4638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cxnSp>
        <p:nvCxnSpPr>
          <p:cNvPr id="23" name="Conector Reto 2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16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2º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9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892800" y="1550944"/>
            <a:ext cx="5822950" cy="4672435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9862403" y="3398068"/>
            <a:ext cx="4182945" cy="476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9296401" y="4390379"/>
            <a:ext cx="2419348" cy="1833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095093" cy="4638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cxnSp>
        <p:nvCxnSpPr>
          <p:cNvPr id="22" name="Conector Reto 21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16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2º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9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892800" y="1550944"/>
            <a:ext cx="5822950" cy="4672435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9862403" y="3398068"/>
            <a:ext cx="4182945" cy="476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892799" y="4809067"/>
            <a:ext cx="2419348" cy="14143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095093" cy="4638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cxnSp>
        <p:nvCxnSpPr>
          <p:cNvPr id="22" name="Conector Reto 21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16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2º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43707" y="3463052"/>
            <a:ext cx="6991626" cy="276032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965187" y="4725952"/>
            <a:ext cx="2760329" cy="2345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43707" y="5082363"/>
            <a:ext cx="1944312" cy="1141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60"/>
            <a:ext cx="6991626" cy="1753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31" hasCustomPrompt="1"/>
          </p:nvPr>
        </p:nvSpPr>
        <p:spPr>
          <a:xfrm>
            <a:off x="7992532" y="1550945"/>
            <a:ext cx="3723217" cy="4207494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4" name="Espaço Reservado para Texto 12"/>
          <p:cNvSpPr>
            <a:spLocks noGrp="1"/>
          </p:cNvSpPr>
          <p:nvPr>
            <p:ph type="body" sz="quarter" idx="25" hasCustomPrompt="1"/>
          </p:nvPr>
        </p:nvSpPr>
        <p:spPr>
          <a:xfrm>
            <a:off x="7992533" y="5850504"/>
            <a:ext cx="3723216" cy="3661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15" name="Espaço Reservado para Texto 12"/>
          <p:cNvSpPr>
            <a:spLocks noGrp="1"/>
          </p:cNvSpPr>
          <p:nvPr>
            <p:ph type="body" sz="quarter" idx="32" hasCustomPrompt="1"/>
          </p:nvPr>
        </p:nvSpPr>
        <p:spPr>
          <a:xfrm rot="16200000">
            <a:off x="9737146" y="3523325"/>
            <a:ext cx="4213717" cy="256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cxnSp>
        <p:nvCxnSpPr>
          <p:cNvPr id="27" name="Conector Reto 26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21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2º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9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7200"/>
            <a:ext cx="12240000" cy="14673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8" y="363070"/>
            <a:ext cx="8143092" cy="1122821"/>
          </a:xfrm>
          <a:prstGeom prst="rect">
            <a:avLst/>
          </a:prstGeom>
        </p:spPr>
        <p:txBody>
          <a:bodyPr anchor="t"/>
          <a:lstStyle>
            <a:lvl1pPr algn="l">
              <a:defRPr sz="6000" b="1" baseline="0">
                <a:solidFill>
                  <a:schemeClr val="bg1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smtClean="0"/>
              <a:t>DISCIPLINA</a:t>
            </a:r>
            <a:endParaRPr lang="en-US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0" y="6208295"/>
            <a:ext cx="12191999" cy="649706"/>
          </a:xfrm>
          <a:prstGeom prst="rect">
            <a:avLst/>
          </a:prstGeom>
          <a:solidFill>
            <a:srgbClr val="23A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4" name="Picture 3" descr="quimica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75" y="211138"/>
            <a:ext cx="1108800" cy="1108800"/>
          </a:xfrm>
          <a:prstGeom prst="rect">
            <a:avLst/>
          </a:prstGeom>
        </p:spPr>
      </p:pic>
      <p:sp>
        <p:nvSpPr>
          <p:cNvPr id="11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24000" y="1451429"/>
            <a:ext cx="12240000" cy="4762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5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-7200"/>
            <a:ext cx="12240000" cy="14673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8" y="363070"/>
            <a:ext cx="8143092" cy="1122821"/>
          </a:xfrm>
          <a:prstGeom prst="rect">
            <a:avLst/>
          </a:prstGeom>
        </p:spPr>
        <p:txBody>
          <a:bodyPr anchor="t"/>
          <a:lstStyle>
            <a:lvl1pPr algn="l">
              <a:defRPr sz="6000" b="1" baseline="0">
                <a:solidFill>
                  <a:schemeClr val="bg1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smtClean="0"/>
              <a:t>DISCIPLINA</a:t>
            </a:r>
            <a:endParaRPr lang="en-US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0" y="6208295"/>
            <a:ext cx="12191999" cy="649706"/>
          </a:xfrm>
          <a:prstGeom prst="rect">
            <a:avLst/>
          </a:prstGeom>
          <a:solidFill>
            <a:srgbClr val="23A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9" name="Picture 8" descr="fisica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3" y="211138"/>
            <a:ext cx="936051" cy="1046767"/>
          </a:xfrm>
          <a:prstGeom prst="rect">
            <a:avLst/>
          </a:prstGeom>
        </p:spPr>
      </p:pic>
      <p:sp>
        <p:nvSpPr>
          <p:cNvPr id="11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24000" y="1451429"/>
            <a:ext cx="12240000" cy="4762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6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da o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1" y="1485891"/>
            <a:ext cx="12191999" cy="4722403"/>
          </a:xfrm>
          <a:prstGeom prst="rect">
            <a:avLst/>
          </a:prstGeom>
          <a:effectLst>
            <a:glow>
              <a:schemeClr val="accent1"/>
            </a:glow>
          </a:effectLst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fundo, com </a:t>
            </a:r>
            <a:r>
              <a:rPr lang="pt-BR" dirty="0" err="1" smtClean="0"/>
              <a:t>transpar</a:t>
            </a:r>
            <a:r>
              <a:rPr lang="en-US" dirty="0" err="1" smtClean="0"/>
              <a:t>ência</a:t>
            </a:r>
            <a:endParaRPr lang="en-US" dirty="0"/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-14400"/>
            <a:ext cx="12229200" cy="1489174"/>
          </a:xfrm>
          <a:prstGeom prst="rect">
            <a:avLst/>
          </a:prstGeom>
        </p:spPr>
      </p:pic>
      <p:sp>
        <p:nvSpPr>
          <p:cNvPr id="7" name="Retângulo 6"/>
          <p:cNvSpPr/>
          <p:nvPr userDrawn="1"/>
        </p:nvSpPr>
        <p:spPr>
          <a:xfrm>
            <a:off x="0" y="6208295"/>
            <a:ext cx="12191999" cy="649706"/>
          </a:xfrm>
          <a:prstGeom prst="rect">
            <a:avLst/>
          </a:prstGeom>
          <a:solidFill>
            <a:srgbClr val="23A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8" hasCustomPrompt="1"/>
          </p:nvPr>
        </p:nvSpPr>
        <p:spPr>
          <a:xfrm>
            <a:off x="2762663" y="4507973"/>
            <a:ext cx="2542673" cy="1501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Logo editora</a:t>
            </a:r>
            <a:endParaRPr lang="en-US" dirty="0"/>
          </a:p>
        </p:txBody>
      </p:sp>
      <p:sp>
        <p:nvSpPr>
          <p:cNvPr id="12" name="Retângulo 11"/>
          <p:cNvSpPr/>
          <p:nvPr userDrawn="1"/>
        </p:nvSpPr>
        <p:spPr>
          <a:xfrm>
            <a:off x="-1" y="2615609"/>
            <a:ext cx="12192001" cy="1765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21" name="Título 1"/>
          <p:cNvSpPr>
            <a:spLocks noGrp="1"/>
          </p:cNvSpPr>
          <p:nvPr>
            <p:ph type="ctrTitle" hasCustomPrompt="1"/>
          </p:nvPr>
        </p:nvSpPr>
        <p:spPr>
          <a:xfrm>
            <a:off x="961344" y="2909498"/>
            <a:ext cx="6098675" cy="6520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0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T</a:t>
            </a:r>
            <a:r>
              <a:rPr lang="en-US" dirty="0" err="1" smtClean="0"/>
              <a:t>ítulo</a:t>
            </a:r>
            <a:r>
              <a:rPr lang="en-US" dirty="0" smtClean="0"/>
              <a:t> da </a:t>
            </a:r>
            <a:r>
              <a:rPr lang="en-US" dirty="0" err="1" smtClean="0"/>
              <a:t>obra</a:t>
            </a:r>
            <a:endParaRPr lang="en-US" dirty="0"/>
          </a:p>
        </p:txBody>
      </p:sp>
      <p:sp>
        <p:nvSpPr>
          <p:cNvPr id="30" name="Espaço Reservado para Texto 28"/>
          <p:cNvSpPr>
            <a:spLocks noGrp="1"/>
          </p:cNvSpPr>
          <p:nvPr>
            <p:ph type="body" sz="quarter" idx="19" hasCustomPrompt="1"/>
          </p:nvPr>
        </p:nvSpPr>
        <p:spPr>
          <a:xfrm>
            <a:off x="962147" y="3575743"/>
            <a:ext cx="6097872" cy="5572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 err="1" smtClean="0"/>
              <a:t>Autor</a:t>
            </a:r>
            <a:r>
              <a:rPr lang="en-US" dirty="0" smtClean="0"/>
              <a:t> – </a:t>
            </a:r>
            <a:r>
              <a:rPr lang="en-US" dirty="0" err="1" smtClean="0"/>
              <a:t>Ano</a:t>
            </a:r>
            <a:endParaRPr lang="pt-BR" dirty="0"/>
          </a:p>
        </p:txBody>
      </p:sp>
      <p:sp>
        <p:nvSpPr>
          <p:cNvPr id="10" name="Espaço Reservado para Imagem 2"/>
          <p:cNvSpPr>
            <a:spLocks noGrp="1"/>
          </p:cNvSpPr>
          <p:nvPr>
            <p:ph type="pic" idx="15" hasCustomPrompt="1"/>
          </p:nvPr>
        </p:nvSpPr>
        <p:spPr>
          <a:xfrm rot="515666">
            <a:off x="7713727" y="1831417"/>
            <a:ext cx="2856039" cy="3967233"/>
          </a:xfrm>
          <a:prstGeom prst="rect">
            <a:avLst/>
          </a:prstGeom>
          <a:solidFill>
            <a:schemeClr val="bg2"/>
          </a:solidFill>
          <a:ln>
            <a:solidFill>
              <a:srgbClr val="23A24A">
                <a:alpha val="50000"/>
              </a:srgbClr>
            </a:solidFill>
          </a:ln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Capa da Obra/volume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7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 rot="275026">
            <a:off x="8349912" y="1790380"/>
            <a:ext cx="3105522" cy="4056025"/>
          </a:xfrm>
          <a:prstGeom prst="rect">
            <a:avLst/>
          </a:prstGeom>
          <a:solidFill>
            <a:srgbClr val="23A24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9" hasCustomPrompt="1"/>
          </p:nvPr>
        </p:nvSpPr>
        <p:spPr>
          <a:xfrm>
            <a:off x="7838135" y="1375066"/>
            <a:ext cx="3105522" cy="40886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23A24A"/>
            </a:solidFill>
          </a:ln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Capa da Obra/volume</a:t>
            </a:r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" y="277218"/>
            <a:ext cx="11531281" cy="69296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66589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0" baseline="0">
                <a:solidFill>
                  <a:schemeClr val="bg1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smtClean="0"/>
              <a:t>Unidade – Disciplina</a:t>
            </a:r>
            <a:endParaRPr lang="en-US" dirty="0"/>
          </a:p>
        </p:txBody>
      </p:sp>
      <p:sp>
        <p:nvSpPr>
          <p:cNvPr id="28" name="Espaço Reservado para Texto 26"/>
          <p:cNvSpPr>
            <a:spLocks noGrp="1"/>
          </p:cNvSpPr>
          <p:nvPr>
            <p:ph type="body" sz="quarter" idx="21" hasCustomPrompt="1"/>
          </p:nvPr>
        </p:nvSpPr>
        <p:spPr>
          <a:xfrm>
            <a:off x="543706" y="1607396"/>
            <a:ext cx="6625545" cy="431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 err="1" smtClean="0"/>
              <a:t>Nessa</a:t>
            </a:r>
            <a:r>
              <a:rPr lang="en-US" dirty="0" smtClean="0"/>
              <a:t> </a:t>
            </a:r>
            <a:r>
              <a:rPr lang="en-US" dirty="0" err="1" smtClean="0"/>
              <a:t>unidade</a:t>
            </a:r>
            <a:r>
              <a:rPr lang="en-US" dirty="0" smtClean="0"/>
              <a:t>:</a:t>
            </a:r>
            <a:endParaRPr lang="pt-BR" dirty="0"/>
          </a:p>
        </p:txBody>
      </p:sp>
      <p:sp>
        <p:nvSpPr>
          <p:cNvPr id="29" name="Espaço Reservado para Texto 28"/>
          <p:cNvSpPr>
            <a:spLocks noGrp="1"/>
          </p:cNvSpPr>
          <p:nvPr>
            <p:ph type="body" sz="quarter" idx="20" hasCustomPrompt="1"/>
          </p:nvPr>
        </p:nvSpPr>
        <p:spPr>
          <a:xfrm>
            <a:off x="543707" y="2038452"/>
            <a:ext cx="6625544" cy="5784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Clr>
                <a:srgbClr val="23A24A"/>
              </a:buClr>
              <a:buFont typeface="LucidaGrande" charset="0"/>
              <a:buChar char="●"/>
              <a:defRPr sz="18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err="1" smtClean="0"/>
              <a:t>Autor</a:t>
            </a:r>
            <a:r>
              <a:rPr lang="en-US" dirty="0" smtClean="0"/>
              <a:t> – </a:t>
            </a:r>
            <a:r>
              <a:rPr lang="en-US" dirty="0" err="1" smtClean="0"/>
              <a:t>Ano</a:t>
            </a:r>
            <a:endParaRPr lang="pt-BR" dirty="0"/>
          </a:p>
        </p:txBody>
      </p:sp>
      <p:cxnSp>
        <p:nvCxnSpPr>
          <p:cNvPr id="5" name="Conector Reto 4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2º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15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936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60"/>
            <a:ext cx="7567360" cy="4662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8111067" y="1584960"/>
            <a:ext cx="3722647" cy="3935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Grafismo </a:t>
            </a:r>
            <a:r>
              <a:rPr lang="pt-BR" dirty="0" err="1" smtClean="0"/>
              <a:t>icone</a:t>
            </a:r>
            <a:r>
              <a:rPr lang="pt-BR" dirty="0" smtClean="0"/>
              <a:t> ou </a:t>
            </a:r>
            <a:r>
              <a:rPr lang="pt-BR" dirty="0" err="1" smtClean="0"/>
              <a:t>s</a:t>
            </a:r>
            <a:r>
              <a:rPr lang="en-US" dirty="0" err="1" smtClean="0"/>
              <a:t>ímbolo</a:t>
            </a:r>
            <a:endParaRPr lang="en-US" dirty="0"/>
          </a:p>
        </p:txBody>
      </p:sp>
      <p:sp>
        <p:nvSpPr>
          <p:cNvPr id="21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cxnSp>
        <p:nvCxnSpPr>
          <p:cNvPr id="22" name="Conector Reto 21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14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2º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82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880311" cy="46844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4" name="Retângulo 3"/>
          <p:cNvSpPr/>
          <p:nvPr userDrawn="1"/>
        </p:nvSpPr>
        <p:spPr>
          <a:xfrm rot="461075">
            <a:off x="6975945" y="1540543"/>
            <a:ext cx="3742266" cy="4528109"/>
          </a:xfrm>
          <a:prstGeom prst="rect">
            <a:avLst/>
          </a:prstGeom>
          <a:solidFill>
            <a:srgbClr val="23A24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6842954" y="1550945"/>
            <a:ext cx="3742266" cy="4528109"/>
          </a:xfrm>
          <a:prstGeom prst="rect">
            <a:avLst/>
          </a:prstGeom>
          <a:solidFill>
            <a:schemeClr val="bg1"/>
          </a:solidFill>
          <a:ln w="19050">
            <a:solidFill>
              <a:srgbClr val="23A24A">
                <a:alpha val="50000"/>
              </a:srgb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cxnSp>
        <p:nvCxnSpPr>
          <p:cNvPr id="23" name="Conector Reto 2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15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2º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81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2573867" y="1544720"/>
            <a:ext cx="3555861" cy="17403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6299200" y="1550945"/>
            <a:ext cx="5416550" cy="298718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17" name="Espaço Reservado para Texto 12"/>
          <p:cNvSpPr>
            <a:spLocks noGrp="1"/>
          </p:cNvSpPr>
          <p:nvPr>
            <p:ph type="body" sz="quarter" idx="25" hasCustomPrompt="1"/>
          </p:nvPr>
        </p:nvSpPr>
        <p:spPr>
          <a:xfrm>
            <a:off x="7535333" y="4646088"/>
            <a:ext cx="4180416" cy="3831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0364037" y="2896435"/>
            <a:ext cx="2993410" cy="289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1" name="Espaço Reservado para Imagem 2"/>
          <p:cNvSpPr>
            <a:spLocks noGrp="1"/>
          </p:cNvSpPr>
          <p:nvPr>
            <p:ph type="pic" idx="27" hasCustomPrompt="1"/>
          </p:nvPr>
        </p:nvSpPr>
        <p:spPr>
          <a:xfrm>
            <a:off x="2929467" y="3322537"/>
            <a:ext cx="3790880" cy="2972512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22" name="Espaço Reservado para Texto 12"/>
          <p:cNvSpPr>
            <a:spLocks noGrp="1"/>
          </p:cNvSpPr>
          <p:nvPr>
            <p:ph type="body" sz="quarter" idx="28" hasCustomPrompt="1"/>
          </p:nvPr>
        </p:nvSpPr>
        <p:spPr>
          <a:xfrm>
            <a:off x="543707" y="3309984"/>
            <a:ext cx="2385760" cy="2985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l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23" name="Espaço Reservado para Texto 12"/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6052955" y="5354536"/>
            <a:ext cx="1699980" cy="181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7085544" y="5452534"/>
            <a:ext cx="3622211" cy="841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cxnSp>
        <p:nvCxnSpPr>
          <p:cNvPr id="33" name="Conector Reto 3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27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2º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88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554133" y="1534286"/>
            <a:ext cx="6161617" cy="108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l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554133" y="2807948"/>
            <a:ext cx="6161617" cy="298718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17" name="Espaço Reservado para Texto 12"/>
          <p:cNvSpPr>
            <a:spLocks noGrp="1"/>
          </p:cNvSpPr>
          <p:nvPr>
            <p:ph type="body" sz="quarter" idx="25" hasCustomPrompt="1"/>
          </p:nvPr>
        </p:nvSpPr>
        <p:spPr>
          <a:xfrm>
            <a:off x="5554134" y="5903091"/>
            <a:ext cx="6161616" cy="3668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0364037" y="4153438"/>
            <a:ext cx="2993410" cy="289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1" name="Espaço Reservado para Imagem 2"/>
          <p:cNvSpPr>
            <a:spLocks noGrp="1"/>
          </p:cNvSpPr>
          <p:nvPr>
            <p:ph type="pic" idx="27" hasCustomPrompt="1"/>
          </p:nvPr>
        </p:nvSpPr>
        <p:spPr>
          <a:xfrm>
            <a:off x="543707" y="1564916"/>
            <a:ext cx="4625701" cy="2972512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22" name="Espaço Reservado para Texto 12"/>
          <p:cNvSpPr>
            <a:spLocks noGrp="1"/>
          </p:cNvSpPr>
          <p:nvPr>
            <p:ph type="body" sz="quarter" idx="28" hasCustomPrompt="1"/>
          </p:nvPr>
        </p:nvSpPr>
        <p:spPr>
          <a:xfrm>
            <a:off x="543708" y="5177788"/>
            <a:ext cx="4655004" cy="1099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23" name="Espaço Reservado para Texto 12"/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-1135979" y="2923988"/>
            <a:ext cx="3003141" cy="223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43707" y="4591010"/>
            <a:ext cx="4625701" cy="487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cxnSp>
        <p:nvCxnSpPr>
          <p:cNvPr id="33" name="Conector Reto 3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27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2º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9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5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1" r:id="rId9"/>
    <p:sldLayoutId id="2147483668" r:id="rId10"/>
    <p:sldLayoutId id="2147483669" r:id="rId11"/>
    <p:sldLayoutId id="2147483670" r:id="rId12"/>
    <p:sldLayoutId id="2147483672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BIOLOGIA</a:t>
            </a:r>
            <a:endParaRPr lang="pt-BR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4" b="307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686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8 – Moluscos e Anelídeos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12" y="1980259"/>
            <a:ext cx="2871537" cy="4243118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Anelídeos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8" y="1483359"/>
            <a:ext cx="5208054" cy="4638421"/>
          </a:xfrm>
        </p:spPr>
        <p:txBody>
          <a:bodyPr/>
          <a:lstStyle/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Corpo alongado, cilíndrico composto por segmentos</a:t>
            </a:r>
          </a:p>
          <a:p>
            <a:pPr>
              <a:buClr>
                <a:srgbClr val="23A24A"/>
              </a:buClr>
              <a:buSzPct val="110000"/>
            </a:pPr>
            <a:r>
              <a:rPr lang="pt-BR" sz="1400" dirty="0" smtClean="0"/>
              <a:t>Classificação dos Moluscos: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Oligoquetos: São as minhocas, têm pequenas cerdas na região ventral do corpo;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Poliquetos: São marinhos, têm agrupamentos de cerdas agrupadas nas laterais do corpo;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Hirudíneos: Incluem as sanguessugas, parasitas externos e temporários, não têm cerdas e vivem em charcos, riachos e pântanos;</a:t>
            </a:r>
          </a:p>
          <a:p>
            <a:pPr>
              <a:buClr>
                <a:srgbClr val="23A24A"/>
              </a:buClr>
              <a:buSzPct val="110000"/>
            </a:pPr>
            <a:r>
              <a:rPr lang="pt-BR" sz="1400" dirty="0" smtClean="0"/>
              <a:t>Fisiologia dos Anelídeos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Sistema nervoso composto por gânglios na cabeça e uma cadeia de gânglios ao longo da região ventral do corpo;</a:t>
            </a:r>
          </a:p>
          <a:p>
            <a:pPr>
              <a:buClr>
                <a:srgbClr val="23A24A"/>
              </a:buClr>
              <a:buSzPct val="110000"/>
            </a:pPr>
            <a:r>
              <a:rPr lang="pt-BR" sz="1400" dirty="0" smtClean="0"/>
              <a:t>Reprodução dos Anelídeos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Minhocas são hermafroditas, têm fecundação cruzada, após a cópula os animais se separam e cada um produz um casulo;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Os poliquetos têm sexo separado, os gametas são expelidos no mar</a:t>
            </a:r>
            <a:r>
              <a:rPr lang="pt-BR" sz="1400" b="0" dirty="0">
                <a:solidFill>
                  <a:schemeClr val="bg2">
                    <a:lumMod val="25000"/>
                  </a:schemeClr>
                </a:solidFill>
              </a:rPr>
              <a:t>.</a:t>
            </a: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600" y="1584959"/>
            <a:ext cx="2851149" cy="2551744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9 – Os artrópodes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673555"/>
            <a:ext cx="3073398" cy="2644552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Os artrópodes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4790293" cy="4638421"/>
          </a:xfrm>
        </p:spPr>
        <p:txBody>
          <a:bodyPr/>
          <a:lstStyle/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São animais de simetria bilateral, segmentados, protostômio, triblásticos;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As extremidades articuladas formam eficientes sistemas de alavanca, e executam diversas funções como, salto, corrida, escavação, natação, pressão, trituração de alimentos, inoculação de veneno e cópula.</a:t>
            </a:r>
          </a:p>
          <a:p>
            <a:pPr>
              <a:lnSpc>
                <a:spcPct val="110000"/>
              </a:lnSpc>
              <a:buClr>
                <a:srgbClr val="23A24A"/>
              </a:buClr>
              <a:buSzPct val="110000"/>
            </a:pPr>
            <a:r>
              <a:rPr lang="pt-BR" sz="1600" dirty="0" smtClean="0"/>
              <a:t>O Grupo dos artrópodes.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O Grupo dos artrópodes é dividido em: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Insetos: 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Miriápodes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Crustáceos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Quelicerados</a:t>
            </a: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969" y="1419859"/>
            <a:ext cx="2522080" cy="1939771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  <p:pic>
        <p:nvPicPr>
          <p:cNvPr id="14" name="Espaço Reservado para 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0" y="1407159"/>
            <a:ext cx="3073399" cy="2192438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  <p:pic>
        <p:nvPicPr>
          <p:cNvPr id="17" name="Espaço Reservado para 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668" y="3562990"/>
            <a:ext cx="2522081" cy="2510994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10 – Equinodermos e cordados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12" y="3924433"/>
            <a:ext cx="8155782" cy="2241515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O filo dos equinodermos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60"/>
            <a:ext cx="11172042" cy="2275945"/>
          </a:xfrm>
        </p:spPr>
        <p:txBody>
          <a:bodyPr/>
          <a:lstStyle/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Os equinodermos são animais triblásticos, celomados, deuterostômios, com simetria bilateral na fase larval e simetria radial quando adultos;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Os animais deste filo são exclusivamente marinhos;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Algumas espécies vivem rastejando na areia do fundo do mar e outras ficam fixas sobre rochas e outros substratos;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Apresentam forte esqueleto interno (endoesqueleto);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Têm sistema ambulacrário ou hidrovascular;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Fazem troca gasosa, excreção e distribuição de nutrientes através da difusão.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São animais de sexo separados, de fecundação externa e desenvolvimento indireto.</a:t>
            </a: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10 – Equinodermos e cordados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tretch>
            <a:fillRect/>
          </a:stretch>
        </p:blipFill>
        <p:spPr>
          <a:xfrm>
            <a:off x="1590527" y="3642383"/>
            <a:ext cx="8925073" cy="2390497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O filo Cordados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11172042" cy="4638421"/>
          </a:xfrm>
        </p:spPr>
        <p:txBody>
          <a:bodyPr/>
          <a:lstStyle/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Os cordados possuem segmentos bilateral, triblástico, celomados.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Suas características fundamentais são: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Notocorda / Tubo Nervoso / Fendas Faríngeas / Cauda;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Existem cordados de organização corporal mais simples como os urocordados e os cefalocordados.</a:t>
            </a: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10 – Equinodermos e cordados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481221"/>
            <a:ext cx="5727700" cy="4832264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Vertebrados (Cranianos)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3418693" cy="4638421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Os vertebrados constituem o maior grupo de cordados com mais de 50 mil espécies;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Os vertebrados têm um esqueleto externo (endoesqueleto), formando um conjunto de peças cartilaginosas ou ósseas;</a:t>
            </a: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11 – Ciclóstomos e peixes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469" y="1544721"/>
            <a:ext cx="2954931" cy="4704778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Ciclóstomos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5806293" cy="4638421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Se chamam ciclóstomos pois possuem boca circular;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Possuem corpo alongado, serpentiforme, não possuem escamas, nem pares de nadadeiras;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Possuem respiração por brânquias localizadas atrás dos olhos;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Lampreias e feiticeiras (ou peixe bruxa) são exemplos de ciclóstomos;</a:t>
            </a: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11 – Ciclóstomos e peixes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5"/>
          <a:stretch/>
        </p:blipFill>
        <p:spPr>
          <a:xfrm>
            <a:off x="7096126" y="1303421"/>
            <a:ext cx="3092448" cy="2277979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Peixes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6149193" cy="4638421"/>
          </a:xfrm>
        </p:spPr>
        <p:txBody>
          <a:bodyPr/>
          <a:lstStyle/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São encontrados nos mais variados habitats aquáticos;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Seu corpo pode ser fusiforme, oval, arredondado, achatado ou mesmo ter forma curiosa, como os cavalos-marinhos;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Respiram através de brânquias e seu corpo é revestido por escamas protetoras.</a:t>
            </a:r>
          </a:p>
          <a:p>
            <a:pPr>
              <a:buClr>
                <a:srgbClr val="23A24A"/>
              </a:buClr>
              <a:buSzPct val="110000"/>
            </a:pPr>
            <a:r>
              <a:rPr lang="pt-BR" sz="1600" dirty="0" smtClean="0"/>
              <a:t>Os Condríctios (peixes cartilaginosos)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Têm corpo alongado e fusiforme impelido por forte nadadeira caudal, possuem mandíbulas fortes e maxilares com dentes pontiagudos;</a:t>
            </a:r>
          </a:p>
          <a:p>
            <a:pPr>
              <a:buClr>
                <a:srgbClr val="23A24A"/>
              </a:buClr>
              <a:buSzPct val="110000"/>
            </a:pPr>
            <a:r>
              <a:rPr lang="pt-BR" sz="1600" dirty="0" smtClean="0"/>
              <a:t>Os Osteíctios (peixes ósseos)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São peixes de esqueleto ósseo que habitam tanto água doce quanto marinha;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Seu corpo é recoberto por grandes escamas circulares achatadas; 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A nadadeira caudal é homocerca, tem ramos dorsal e ventral</a:t>
            </a: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51" y="3979348"/>
            <a:ext cx="4083049" cy="2291626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  <p:pic>
        <p:nvPicPr>
          <p:cNvPr id="12" name="Espaço Reservado para 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9" t="77957" r="11603"/>
          <a:stretch/>
        </p:blipFill>
        <p:spPr>
          <a:xfrm>
            <a:off x="10236200" y="2666999"/>
            <a:ext cx="1663700" cy="64769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12 – Anfíbios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tretch>
            <a:fillRect/>
          </a:stretch>
        </p:blipFill>
        <p:spPr>
          <a:xfrm>
            <a:off x="5718649" y="2423158"/>
            <a:ext cx="6081236" cy="2517141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Características e Classificação do Anfíbios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4980793" cy="4638421"/>
          </a:xfrm>
        </p:spPr>
        <p:txBody>
          <a:bodyPr/>
          <a:lstStyle/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Possuem dois pares de extremidades locomotoras;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Possuem respiração pulmonar;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Epiderme possui fina camada córnea;</a:t>
            </a:r>
          </a:p>
          <a:p>
            <a:pPr>
              <a:buClr>
                <a:srgbClr val="23A24A"/>
              </a:buClr>
              <a:buSzPct val="110000"/>
            </a:pPr>
            <a:r>
              <a:rPr lang="pt-BR" sz="1400" dirty="0" smtClean="0"/>
              <a:t>As três grandes ordens de anfíbios: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Gimnofinos: São as cobras-cegas;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Urodelos: São tetrápodes de cauda longa, parecidos com a lagartixa;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Anuros: São os sapos, rãs e pererecas;</a:t>
            </a:r>
          </a:p>
          <a:p>
            <a:pPr>
              <a:buClr>
                <a:srgbClr val="23A24A"/>
              </a:buClr>
              <a:buSzPct val="110000"/>
            </a:pPr>
            <a:r>
              <a:rPr lang="pt-BR" sz="1400" dirty="0" smtClean="0"/>
              <a:t>Fisiologia dos anfíbios: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Possuem boca larga sem dentes e uma longa língua;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No estágio larval respiram por brânquias e quando adultos sua respiração é pulmonar ou cutânea;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Possuem dupla circulação sanguínea; </a:t>
            </a:r>
          </a:p>
          <a:p>
            <a:pPr>
              <a:buClr>
                <a:srgbClr val="23A24A"/>
              </a:buClr>
              <a:buSzPct val="110000"/>
            </a:pPr>
            <a:r>
              <a:rPr lang="pt-BR" sz="1400" dirty="0" smtClean="0"/>
              <a:t>Reprodução dos anfíbios: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Botam ovos sem casca, fazem fecundação externa.</a:t>
            </a:r>
          </a:p>
          <a:p>
            <a:pPr>
              <a:buClr>
                <a:srgbClr val="23A24A"/>
              </a:buClr>
              <a:buSzPct val="110000"/>
              <a:buFont typeface="Arial" pitchFamily="34" charset="0"/>
              <a:buChar char="•"/>
            </a:pPr>
            <a:endParaRPr lang="pt-BR" sz="1400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13 – RÉPTEIS E AVES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91239"/>
            <a:ext cx="6813549" cy="4357010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Répteis: Classificação e Fisiologia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407159"/>
            <a:ext cx="4002893" cy="4638421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23A24A"/>
              </a:buClr>
              <a:buSzPct val="110000"/>
            </a:pPr>
            <a:r>
              <a:rPr lang="pt-BR" sz="1600" dirty="0" smtClean="0"/>
              <a:t>Os répteis são representados por cinco ordens: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Rincocéfalos;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Crocodilianos;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Lacertílios;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Ofídios;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Quelonios.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É o primeiro grupo de vertebrados a conquistar o meio terrestre;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Tem pele seca, sem glândulas e completamente impermeável;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Sua respiração é completamente pulmonar;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Fazer fecundação interna e sua maioria é ovíparos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endParaRPr lang="pt-BR" sz="1600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13 – RÉPTEIS E AVES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1392323"/>
            <a:ext cx="2571749" cy="4675907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As aves e a adaptação ao voo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São adaptados ao voo;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Possuem ossos pneumáticos;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Extremidades anteriores transformadas em asas;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Esterno superdesenvolvido;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Possuem penas;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Sua fecundação é interna e botam ovos;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Tem pulmões relativamente pequenos;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São classificados em dois grupos: 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Ratiras: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Carinatas:</a:t>
            </a: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Grp="1" noChangeAspect="1"/>
          </p:cNvPicPr>
          <p:nvPr>
            <p:ph type="pic" idx="14"/>
          </p:nvPr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4" b="30764"/>
          <a:stretch>
            <a:fillRect/>
          </a:stretch>
        </p:blipFill>
        <p:spPr>
          <a:xfrm>
            <a:off x="-24000" y="1451429"/>
            <a:ext cx="12240000" cy="4762271"/>
          </a:xfrm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BIOLOGIA	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r>
              <a:rPr lang="pt-BR" sz="2000" dirty="0" smtClean="0"/>
              <a:t>César da Silva Júnior; Sezar Sasson; Nelson Caldini </a:t>
            </a:r>
            <a:r>
              <a:rPr lang="pt-BR" sz="2000" smtClean="0"/>
              <a:t>Júnior  2º </a:t>
            </a:r>
            <a:r>
              <a:rPr lang="pt-BR" sz="2000" dirty="0" smtClean="0"/>
              <a:t>ano ensino m</a:t>
            </a:r>
            <a:r>
              <a:rPr lang="en-US" sz="2000" dirty="0" err="1" smtClean="0"/>
              <a:t>édio</a:t>
            </a:r>
            <a:endParaRPr lang="pt-BR" sz="2000" dirty="0" smtClean="0"/>
          </a:p>
          <a:p>
            <a:endParaRPr lang="pt-BR" sz="2000" dirty="0"/>
          </a:p>
        </p:txBody>
      </p:sp>
      <p:pic>
        <p:nvPicPr>
          <p:cNvPr id="8" name="Shape 125" descr="livraria-saraiva-PB.eps"/>
          <p:cNvPicPr preferRelativeResize="0">
            <a:picLocks/>
          </p:cNvPicPr>
          <p:nvPr/>
        </p:nvPicPr>
        <p:blipFill rotWithShape="1">
          <a:blip r:embed="rId3" cstate="print">
            <a:alphaModFix/>
          </a:blip>
          <a:srcRect t="-66038" b="-66037"/>
          <a:stretch/>
        </p:blipFill>
        <p:spPr>
          <a:xfrm>
            <a:off x="2762663" y="4507973"/>
            <a:ext cx="2542672" cy="150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Placeholder 2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r="1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352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14 – Mamíferos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625" y="1623059"/>
            <a:ext cx="6396251" cy="3583941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Características dos mamíferos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4612493" cy="4638421"/>
          </a:xfrm>
        </p:spPr>
        <p:txBody>
          <a:bodyPr/>
          <a:lstStyle/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Acredita-se que toda espécie de mamífero compartilha um ancestral em comum;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Possuem diferentes modos de vida habitats;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Podem ser terrestres, aquáticos e alguns podem voar;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Dentre várias características podemos destacar a presença de pelos e glândulas sudoríparas;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Possuem glândula mamária;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Seu desenvolvimento embrionário ocorre dentro do útero;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Sua respiração é pulmonar;</a:t>
            </a: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14 – Mamíferos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tretch>
            <a:fillRect/>
          </a:stretch>
        </p:blipFill>
        <p:spPr>
          <a:xfrm>
            <a:off x="5155468" y="3548447"/>
            <a:ext cx="2700139" cy="2521829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Classificação dos mamíferos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11152993" cy="194564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Prototérios: São os mamíferos mais primitivos, possuem características como oviparidade e cloaca: EX – Ornitorrinco e Equidna;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Metatérios: Presença de marsupiais, uma bolsa onde o embrião fica agarrado com um mamilo para sugar leite e completar seu desenvolvimento;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Eutérios: Possuem placenta.</a:t>
            </a: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707" y="3519038"/>
            <a:ext cx="4256893" cy="2067196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  <p:pic>
        <p:nvPicPr>
          <p:cNvPr id="12" name="Espaço Reservado para Imagem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5807" y="3551321"/>
            <a:ext cx="2642490" cy="2521829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5 – Caracterização dos animais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tretch>
            <a:fillRect/>
          </a:stretch>
        </p:blipFill>
        <p:spPr>
          <a:xfrm>
            <a:off x="6769100" y="2535321"/>
            <a:ext cx="5055714" cy="2646279"/>
          </a:xfrm>
        </p:spPr>
      </p:pic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445260"/>
            <a:ext cx="3964793" cy="4523740"/>
          </a:xfrm>
        </p:spPr>
        <p:txBody>
          <a:bodyPr/>
          <a:lstStyle/>
          <a:p>
            <a:pPr>
              <a:buClr>
                <a:srgbClr val="23A24A"/>
              </a:buClr>
              <a:buSzPct val="110000"/>
            </a:pPr>
            <a:r>
              <a:rPr lang="pt-BR" sz="1400" dirty="0" smtClean="0"/>
              <a:t>O que são os animais?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São organismos eucariontes, pluricelulares, heterótrofos, resultantes da fertilização de um óvulo por um espermatozoide.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São divididos em dois grandes grupos, os </a:t>
            </a:r>
            <a:r>
              <a:rPr lang="pt-BR" sz="1400" dirty="0" smtClean="0"/>
              <a:t>vertebrados</a:t>
            </a: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 e </a:t>
            </a:r>
            <a:r>
              <a:rPr lang="pt-BR" sz="1400" dirty="0" smtClean="0"/>
              <a:t>invertebrados</a:t>
            </a:r>
          </a:p>
          <a:p>
            <a:pPr>
              <a:buClr>
                <a:srgbClr val="23A24A"/>
              </a:buClr>
              <a:buSzPct val="110000"/>
            </a:pPr>
            <a:r>
              <a:rPr lang="pt-BR" sz="1400" dirty="0"/>
              <a:t>Características anatômicas dos animais.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>
                <a:solidFill>
                  <a:schemeClr val="bg2">
                    <a:lumMod val="25000"/>
                  </a:schemeClr>
                </a:solidFill>
              </a:rPr>
              <a:t>As características dos filos de animais se facilita pelo estabelecimento de alguns critérios anatômicos;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>
                <a:solidFill>
                  <a:schemeClr val="bg2">
                    <a:lumMod val="25000"/>
                  </a:schemeClr>
                </a:solidFill>
              </a:rPr>
              <a:t>Simetria: Dois tipos básicos, radial e bilateral;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>
                <a:solidFill>
                  <a:schemeClr val="bg2">
                    <a:lumMod val="25000"/>
                  </a:schemeClr>
                </a:solidFill>
              </a:rPr>
              <a:t>Segmentação: Em animais de simetria bilateral podem ter partes mais ou menos semelhantes que são chamados de segmentos ou </a:t>
            </a:r>
            <a:r>
              <a:rPr lang="pt-BR" sz="1400" b="0" dirty="0" err="1">
                <a:solidFill>
                  <a:schemeClr val="bg2">
                    <a:lumMod val="25000"/>
                  </a:schemeClr>
                </a:solidFill>
              </a:rPr>
              <a:t>metâmetros</a:t>
            </a:r>
            <a:r>
              <a:rPr lang="pt-BR" sz="1400" b="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>
                <a:solidFill>
                  <a:schemeClr val="bg2">
                    <a:lumMod val="25000"/>
                  </a:schemeClr>
                </a:solidFill>
              </a:rPr>
              <a:t>Embriologia:  Estudo do desenvolvimento embrionário dos animais. Tem início pelo zigoto e se caracteriza por uma sequência de mitoses.</a:t>
            </a:r>
          </a:p>
          <a:p>
            <a:pPr>
              <a:buClr>
                <a:srgbClr val="23A24A"/>
              </a:buClr>
              <a:buSzPct val="110000"/>
              <a:buFont typeface="Arial" panose="020B0604020202020204" pitchFamily="34" charset="0"/>
              <a:buChar char="•"/>
            </a:pPr>
            <a:endParaRPr lang="pt-BR" sz="1400" b="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23A24A"/>
              </a:buClr>
              <a:buSzPct val="110000"/>
            </a:pPr>
            <a:endParaRPr lang="pt-BR" sz="1400" b="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4706" y="1496259"/>
            <a:ext cx="1831194" cy="4700861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5 – Caracterização dos animais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tretch>
            <a:fillRect/>
          </a:stretch>
        </p:blipFill>
        <p:spPr>
          <a:xfrm>
            <a:off x="2410607" y="3153569"/>
            <a:ext cx="7581556" cy="3120231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Os filos de animais que estudamos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11165693" cy="1310641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Estima-se que existam entre 35 a 40 filos no reino animal;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Estudaremos os 9 filos mais representativos: poríferos, cnidários, platelmintos, nemátodos,  anelídeos, moluscos, artrópodes, equinodermos, cordados.</a:t>
            </a:r>
          </a:p>
          <a:p>
            <a:pPr>
              <a:buClr>
                <a:srgbClr val="23A24A"/>
              </a:buClr>
              <a:buSzPct val="110000"/>
              <a:buFont typeface="Arial" pitchFamily="34" charset="0"/>
              <a:buChar char="•"/>
            </a:pPr>
            <a:endParaRPr lang="pt-BR" b="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6 – Poríferos e cnidários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/>
          <a:srcRect b="23941"/>
          <a:stretch/>
        </p:blipFill>
        <p:spPr>
          <a:xfrm>
            <a:off x="6667500" y="1415815"/>
            <a:ext cx="3384549" cy="2330685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O que são poríferos?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5679293" cy="4206236"/>
          </a:xfrm>
        </p:spPr>
        <p:txBody>
          <a:bodyPr/>
          <a:lstStyle/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O filo dos poríferos é constituído pelos animais conhecidos popularmente como esponjas;</a:t>
            </a:r>
          </a:p>
          <a:p>
            <a:pPr>
              <a:buClr>
                <a:srgbClr val="23A24A"/>
              </a:buClr>
              <a:buSzPct val="110000"/>
            </a:pPr>
            <a:r>
              <a:rPr lang="pt-BR" sz="1600" dirty="0" smtClean="0"/>
              <a:t>Estrutura do corpo de uma esponja.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São organismos exclusivamente aquáticos, e sua maioria é de ambiente marinho;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São animais filtradores;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Seu corpo é formado por átrio, pinacócitos, coanócitos.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Fazem digestão intracelular;</a:t>
            </a:r>
          </a:p>
          <a:p>
            <a:pPr>
              <a:buClr>
                <a:srgbClr val="23A24A"/>
              </a:buClr>
              <a:buSzPct val="110000"/>
            </a:pPr>
            <a:r>
              <a:rPr lang="pt-BR" sz="1600" dirty="0" smtClean="0"/>
              <a:t>Reprodução das esponjas.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Se reproduzem assexuada e sexuadamente;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A reprodução assexuada ocorre por gametas que se desenvolvem como saliências;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A reprodução sexuada ocorre por meio de fecundação dos óvulos por espermatozoides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endParaRPr lang="pt-BR" sz="1600" b="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3300" y="3936103"/>
            <a:ext cx="5568949" cy="2139483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  <p:pic>
        <p:nvPicPr>
          <p:cNvPr id="12" name="Espaço Reservado para Imagem 8"/>
          <p:cNvPicPr>
            <a:picLocks noChangeAspect="1"/>
          </p:cNvPicPr>
          <p:nvPr/>
        </p:nvPicPr>
        <p:blipFill rotWithShape="1">
          <a:blip r:embed="rId2" cstate="print"/>
          <a:srcRect l="2667" t="76519" r="38141"/>
          <a:stretch/>
        </p:blipFill>
        <p:spPr>
          <a:xfrm>
            <a:off x="10121900" y="3098800"/>
            <a:ext cx="1803400" cy="647700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6 – Poríferos e cnidários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tretch>
            <a:fillRect/>
          </a:stretch>
        </p:blipFill>
        <p:spPr>
          <a:xfrm>
            <a:off x="6039736" y="1443092"/>
            <a:ext cx="3713863" cy="2725643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Cnidários, animais urticantes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7280377" cy="463842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Cnidários são animais exclusivamente aquáticos;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Este filo é representado por cerca de 13 mil espécies;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Sua forma pode ser apresentada como pólipos ou medusas;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Sua digestão é extracelular e intracelular;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São parte do filo dos celenterados.</a:t>
            </a:r>
          </a:p>
          <a:p>
            <a:pPr>
              <a:lnSpc>
                <a:spcPct val="100000"/>
              </a:lnSpc>
              <a:buClr>
                <a:srgbClr val="23A24A"/>
              </a:buClr>
              <a:buSzPct val="110000"/>
            </a:pPr>
            <a:r>
              <a:rPr lang="pt-BR" sz="1600" dirty="0" smtClean="0"/>
              <a:t>Alguns grupos de Cnidários.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Hidra;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Águas-vivas;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Anêmonas;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Corais.</a:t>
            </a:r>
          </a:p>
          <a:p>
            <a:pPr>
              <a:lnSpc>
                <a:spcPct val="100000"/>
              </a:lnSpc>
              <a:buClr>
                <a:srgbClr val="23A24A"/>
              </a:buClr>
              <a:buSzPct val="110000"/>
            </a:pPr>
            <a:r>
              <a:rPr lang="pt-BR" sz="1600" dirty="0" smtClean="0"/>
              <a:t>Reprodução do Cnidários.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É comum nos cnidários diferentes tipos de reprodução assexuada como: bipartição, brotamento, estrobilização, alternância de gerações.</a:t>
            </a:r>
          </a:p>
          <a:p>
            <a:pPr>
              <a:lnSpc>
                <a:spcPct val="100000"/>
              </a:lnSpc>
              <a:buClr>
                <a:srgbClr val="23A24A"/>
              </a:buClr>
              <a:buSzPct val="110000"/>
              <a:buFont typeface="Arial" pitchFamily="34" charset="0"/>
              <a:buChar char="•"/>
            </a:pPr>
            <a:endParaRPr lang="pt-BR" sz="1600" b="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38437" y="4267226"/>
            <a:ext cx="3415412" cy="193207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7 – Platelmintos e nemátodos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tretch>
            <a:fillRect/>
          </a:stretch>
        </p:blipFill>
        <p:spPr>
          <a:xfrm>
            <a:off x="5549901" y="3719725"/>
            <a:ext cx="2937608" cy="2536674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Filo Platelmintos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4396593" cy="463842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Platelmintos são vermes achatados, alongados em forma de lâmina ou fitas;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Existem nesse filo três classes: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Tubelários: de vida livre como as planárias. Adaptadas à vida aquática, apresentam órgãos sensoriais na cabeça, são conhecidas pela capacidade de regeneração;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Tremátodos: Apresentam tubo digestório incompleto e ventosas para fixação no corpo de seus hospedeiros;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Céstodes: São todos os parasitas. Tênia, solitária que na vida adulta vive na luz intestinal de muitos hospedeiros mamíferos.</a:t>
            </a: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0824" y="1379621"/>
            <a:ext cx="2883228" cy="2244138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  <p:pic>
        <p:nvPicPr>
          <p:cNvPr id="12" name="Espaço Reservado para Imagem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8075" y="1584959"/>
            <a:ext cx="3247178" cy="2733041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7 – Platelmintos e nemátodos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08" y="3326130"/>
            <a:ext cx="7957591" cy="2477770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Filo Nemátodos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6" y="1584959"/>
            <a:ext cx="11102193" cy="1297941"/>
          </a:xfrm>
        </p:spPr>
        <p:txBody>
          <a:bodyPr/>
          <a:lstStyle/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São vermes de organização simples de corpo alongado, com boca e ânus em extremidades opostas;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Tem tubo digestório completo;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Pode ser microscópico ou atingir vários metros</a:t>
            </a: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8 – Moluscos e Anelídeos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82" y="3962400"/>
            <a:ext cx="2289749" cy="2306900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Moluscos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7711293" cy="4638421"/>
          </a:xfrm>
        </p:spPr>
        <p:txBody>
          <a:bodyPr/>
          <a:lstStyle/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Tem corpo mole que geralmente é protegido por uma concha externa resistente;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Seu corpo é dividido em três partes: Cabeça; Pé; Massa Visceral;</a:t>
            </a:r>
          </a:p>
          <a:p>
            <a:pPr>
              <a:buClr>
                <a:srgbClr val="23A24A"/>
              </a:buClr>
              <a:buSzPct val="110000"/>
            </a:pPr>
            <a:r>
              <a:rPr lang="pt-BR" sz="1400" dirty="0" smtClean="0"/>
              <a:t>Classificação dos Moluscos: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Gastrópodes: Que se locomovem através de um pé musculoso;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Bivalves: O nome tem relação com sua concha,  que são formadas por duas </a:t>
            </a: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metades</a:t>
            </a: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. (mariscos, ostras, etc...)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Cefalópode: Esta classe inclui animais como o polvo, cépias e nautilus. </a:t>
            </a: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Possuem </a:t>
            </a: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cabeça bem diferenciadas com olhos complexos e nadam muito bem;</a:t>
            </a:r>
          </a:p>
          <a:p>
            <a:pPr>
              <a:buClr>
                <a:srgbClr val="23A24A"/>
              </a:buClr>
              <a:buSzPct val="110000"/>
            </a:pPr>
            <a:r>
              <a:rPr lang="pt-BR" sz="1400" dirty="0" smtClean="0"/>
              <a:t>Fisiologia dos Moluscos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Respiração por brânquias nos gastrópodes e cefalópodes;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Respiração Pulmonar nos caracóis que são gastrópodes terrestres;</a:t>
            </a:r>
          </a:p>
          <a:p>
            <a:pPr>
              <a:buClr>
                <a:srgbClr val="23A24A"/>
              </a:buClr>
              <a:buSzPct val="110000"/>
            </a:pPr>
            <a:r>
              <a:rPr lang="pt-BR" sz="1400" dirty="0" smtClean="0"/>
              <a:t>Reprodução dos Moluscos</a:t>
            </a:r>
          </a:p>
          <a:p>
            <a:pPr marL="285750" indent="-285750"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Podem ser de sexos separados ou hermafroditas, possuem </a:t>
            </a: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sistema </a:t>
            </a: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reprodutor complexos com várias estruturas  e </a:t>
            </a: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glândulas </a:t>
            </a:r>
            <a:r>
              <a:rPr lang="pt-BR" sz="1400" b="0" dirty="0" smtClean="0">
                <a:solidFill>
                  <a:schemeClr val="bg2">
                    <a:lumMod val="25000"/>
                  </a:schemeClr>
                </a:solidFill>
              </a:rPr>
              <a:t>em anexo.</a:t>
            </a: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100" y="1453037"/>
            <a:ext cx="2856100" cy="2283118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  <p:pic>
        <p:nvPicPr>
          <p:cNvPr id="12" name="Espaço Reservado para 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822700"/>
            <a:ext cx="3028947" cy="2314299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1491</Words>
  <Application>Microsoft Macintosh PowerPoint</Application>
  <PresentationFormat>Custom</PresentationFormat>
  <Paragraphs>178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Tema do Office</vt:lpstr>
      <vt:lpstr>BIOLOGIA</vt:lpstr>
      <vt:lpstr>BIOLOGIA </vt:lpstr>
      <vt:lpstr>CAPÍTULO 5 – Caracterização dos animais</vt:lpstr>
      <vt:lpstr>CAPÍTULO 5 – Caracterização dos animais</vt:lpstr>
      <vt:lpstr>CAPÍTULO 6 – Poríferos e cnidários</vt:lpstr>
      <vt:lpstr>CAPÍTULO 6 – Poríferos e cnidários</vt:lpstr>
      <vt:lpstr>CAPÍTULO 7 – Platelmintos e nemátodos</vt:lpstr>
      <vt:lpstr>CAPÍTULO 7 – Platelmintos e nemátodos</vt:lpstr>
      <vt:lpstr>CAPÍTULO 8 – Moluscos e Anelídeos</vt:lpstr>
      <vt:lpstr>CAPÍTULO 8 – Moluscos e Anelídeos</vt:lpstr>
      <vt:lpstr>CAPÍTULO 9 – Os artrópodes</vt:lpstr>
      <vt:lpstr>CAPÍTULO 10 – Equinodermos e cordados</vt:lpstr>
      <vt:lpstr>CAPÍTULO 10 – Equinodermos e cordados</vt:lpstr>
      <vt:lpstr>CAPÍTULO 10 – Equinodermos e cordados</vt:lpstr>
      <vt:lpstr>CAPÍTULO 11 – Ciclóstomos e peixes</vt:lpstr>
      <vt:lpstr>CAPÍTULO 11 – Ciclóstomos e peixes</vt:lpstr>
      <vt:lpstr>CAPÍTULO 12 – Anfíbios</vt:lpstr>
      <vt:lpstr>CAPÍTULO 13 – RÉPTEIS E AVES</vt:lpstr>
      <vt:lpstr>CAPÍTULO 13 – RÉPTEIS E AVES</vt:lpstr>
      <vt:lpstr>CAPÍTULO 14 – Mamíferos</vt:lpstr>
      <vt:lpstr>CAPÍTULO 14 – Mamíferos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Nome da obra</dc:title>
  <dc:creator>Eduardo Araujo Ribeiro</dc:creator>
  <cp:lastModifiedBy>Thais Pedroso</cp:lastModifiedBy>
  <cp:revision>145</cp:revision>
  <dcterms:created xsi:type="dcterms:W3CDTF">2016-12-23T16:43:26Z</dcterms:created>
  <dcterms:modified xsi:type="dcterms:W3CDTF">2017-04-24T13:46:37Z</dcterms:modified>
</cp:coreProperties>
</file>