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9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3">
          <p15:clr>
            <a:srgbClr val="A4A3A4"/>
          </p15:clr>
        </p15:guide>
        <p15:guide id="2" pos="71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24A"/>
    <a:srgbClr val="1F9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3" autoAdjust="0"/>
    <p:restoredTop sz="95192"/>
  </p:normalViewPr>
  <p:slideViewPr>
    <p:cSldViewPr snapToGrid="0">
      <p:cViewPr>
        <p:scale>
          <a:sx n="100" d="100"/>
          <a:sy n="100" d="100"/>
        </p:scale>
        <p:origin x="-2560" y="-928"/>
      </p:cViewPr>
      <p:guideLst>
        <p:guide orient="horz" pos="133"/>
        <p:guide pos="71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FB6D9-37CF-7543-89DE-A4D649010039}" type="datetimeFigureOut">
              <a:rPr lang="pt-BR" smtClean="0"/>
              <a:pPr/>
              <a:t>24/04/17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22B4F-9C4C-F747-82AF-B1E0AB6A137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3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7200"/>
            <a:ext cx="12240000" cy="146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8" y="363070"/>
            <a:ext cx="8143092" cy="1122821"/>
          </a:xfrm>
          <a:prstGeom prst="rect">
            <a:avLst/>
          </a:prstGeom>
        </p:spPr>
        <p:txBody>
          <a:bodyPr anchor="t"/>
          <a:lstStyle>
            <a:lvl1pPr algn="l">
              <a:defRPr sz="6000" b="1" baseline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smtClean="0"/>
              <a:t>DISCIPLINA</a:t>
            </a:r>
            <a:endParaRPr lang="en-US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6208295"/>
            <a:ext cx="12191999" cy="649706"/>
          </a:xfrm>
          <a:prstGeom prst="rect">
            <a:avLst/>
          </a:prstGeom>
          <a:solidFill>
            <a:srgbClr val="23A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idx="14" hasCustomPrompt="1"/>
          </p:nvPr>
        </p:nvSpPr>
        <p:spPr>
          <a:xfrm>
            <a:off x="-24000" y="1451429"/>
            <a:ext cx="12240000" cy="4762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Imagem para fundo</a:t>
            </a:r>
            <a:endParaRPr lang="en-US" dirty="0"/>
          </a:p>
        </p:txBody>
      </p:sp>
      <p:pic>
        <p:nvPicPr>
          <p:cNvPr id="9" name="Picture 8" descr="biologia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337" y="211138"/>
            <a:ext cx="1119338" cy="11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23A24A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2817"/>
            <a:ext cx="11172043" cy="338465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>
            <a:solidFill>
              <a:srgbClr val="23A24A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5892800" y="1550945"/>
            <a:ext cx="5822950" cy="4176722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endParaRPr lang="en-US" dirty="0"/>
          </a:p>
        </p:txBody>
      </p:sp>
      <p:sp>
        <p:nvSpPr>
          <p:cNvPr id="12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sp>
        <p:nvSpPr>
          <p:cNvPr id="20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9862403" y="3398068"/>
            <a:ext cx="4182945" cy="4762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4" name="Espaço Reservado para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5892800" y="5791195"/>
            <a:ext cx="5822950" cy="565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sp>
        <p:nvSpPr>
          <p:cNvPr id="25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543707" y="1584959"/>
            <a:ext cx="5095093" cy="46384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+mn-lt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23A24A"/>
              </a:buClr>
              <a:buFont typeface="LucidaGrande" charset="0"/>
              <a:buChar char="●"/>
              <a:defRPr sz="1800" b="0" i="0">
                <a:latin typeface="+mn-lt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pt-BR" dirty="0"/>
          </a:p>
        </p:txBody>
      </p:sp>
      <p:cxnSp>
        <p:nvCxnSpPr>
          <p:cNvPr id="23" name="Conector Reto 22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23A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23A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16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 userDrawn="1"/>
        </p:nvSpPr>
        <p:spPr>
          <a:xfrm>
            <a:off x="543707" y="6298367"/>
            <a:ext cx="324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BIOLOGIA</a:t>
            </a:r>
            <a:r>
              <a:rPr lang="pt-BR" sz="1200" baseline="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en-US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| Volume 2 – 3º </a:t>
            </a:r>
            <a:r>
              <a:rPr lang="en-US" sz="1200" dirty="0" err="1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Bimestre</a:t>
            </a:r>
            <a:endParaRPr lang="pt-BR" sz="1200" dirty="0">
              <a:solidFill>
                <a:srgbClr val="23A24A"/>
              </a:solidFill>
              <a:latin typeface="+mn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23A24A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2817"/>
            <a:ext cx="11172043" cy="338465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>
            <a:solidFill>
              <a:srgbClr val="23A24A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5892800" y="1550944"/>
            <a:ext cx="5822950" cy="4672435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endParaRPr lang="en-US" dirty="0"/>
          </a:p>
        </p:txBody>
      </p:sp>
      <p:sp>
        <p:nvSpPr>
          <p:cNvPr id="12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sp>
        <p:nvSpPr>
          <p:cNvPr id="20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9862403" y="3398068"/>
            <a:ext cx="4182945" cy="4762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4" name="Espaço Reservado para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9296401" y="4390379"/>
            <a:ext cx="2419348" cy="1833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sp>
        <p:nvSpPr>
          <p:cNvPr id="25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543707" y="1584959"/>
            <a:ext cx="5095093" cy="46384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+mn-lt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23A24A"/>
              </a:buClr>
              <a:buFont typeface="LucidaGrande" charset="0"/>
              <a:buChar char="●"/>
              <a:defRPr sz="1800" b="0" i="0">
                <a:latin typeface="+mn-lt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pt-BR" dirty="0"/>
          </a:p>
        </p:txBody>
      </p:sp>
      <p:cxnSp>
        <p:nvCxnSpPr>
          <p:cNvPr id="22" name="Conector Reto 21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23A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23A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16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 userDrawn="1"/>
        </p:nvSpPr>
        <p:spPr>
          <a:xfrm>
            <a:off x="543707" y="6298367"/>
            <a:ext cx="324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BIOLOGIA</a:t>
            </a:r>
            <a:r>
              <a:rPr lang="pt-BR" sz="1200" baseline="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en-US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| Volume 2 – 3º </a:t>
            </a:r>
            <a:r>
              <a:rPr lang="en-US" sz="1200" dirty="0" err="1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Bimestre</a:t>
            </a:r>
            <a:endParaRPr lang="pt-BR" sz="1200" dirty="0">
              <a:solidFill>
                <a:srgbClr val="23A24A"/>
              </a:solidFill>
              <a:latin typeface="+mn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9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23A24A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2817"/>
            <a:ext cx="11172043" cy="338465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>
            <a:solidFill>
              <a:srgbClr val="23A24A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5892800" y="1550944"/>
            <a:ext cx="5822950" cy="4672435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endParaRPr lang="en-US" dirty="0"/>
          </a:p>
        </p:txBody>
      </p:sp>
      <p:sp>
        <p:nvSpPr>
          <p:cNvPr id="12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sp>
        <p:nvSpPr>
          <p:cNvPr id="20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9862403" y="3398068"/>
            <a:ext cx="4182945" cy="4762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4" name="Espaço Reservado para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5892799" y="4809067"/>
            <a:ext cx="2419348" cy="14143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sp>
        <p:nvSpPr>
          <p:cNvPr id="25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543707" y="1584959"/>
            <a:ext cx="5095093" cy="46384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+mn-lt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23A24A"/>
              </a:buClr>
              <a:buFont typeface="LucidaGrande" charset="0"/>
              <a:buChar char="●"/>
              <a:defRPr sz="1800" b="0" i="0">
                <a:latin typeface="+mn-lt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pt-BR" dirty="0"/>
          </a:p>
        </p:txBody>
      </p:sp>
      <p:cxnSp>
        <p:nvCxnSpPr>
          <p:cNvPr id="22" name="Conector Reto 21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23A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23A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16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 userDrawn="1"/>
        </p:nvSpPr>
        <p:spPr>
          <a:xfrm>
            <a:off x="543707" y="6298367"/>
            <a:ext cx="324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BIOLOGIA</a:t>
            </a:r>
            <a:r>
              <a:rPr lang="pt-BR" sz="1200" baseline="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en-US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| Volume 2 – 3º </a:t>
            </a:r>
            <a:r>
              <a:rPr lang="en-US" sz="1200" dirty="0" err="1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Bimestre</a:t>
            </a:r>
            <a:endParaRPr lang="pt-BR" sz="1200" dirty="0">
              <a:solidFill>
                <a:srgbClr val="23A24A"/>
              </a:solidFill>
              <a:latin typeface="+mn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23A24A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2817"/>
            <a:ext cx="11172043" cy="338465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>
            <a:solidFill>
              <a:srgbClr val="23A24A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543707" y="3463052"/>
            <a:ext cx="6991626" cy="2760327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endParaRPr lang="en-US" dirty="0"/>
          </a:p>
        </p:txBody>
      </p:sp>
      <p:sp>
        <p:nvSpPr>
          <p:cNvPr id="12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sp>
        <p:nvSpPr>
          <p:cNvPr id="20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965187" y="4725952"/>
            <a:ext cx="2760329" cy="234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4" name="Espaço Reservado para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3707" y="5082363"/>
            <a:ext cx="1944312" cy="1141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sp>
        <p:nvSpPr>
          <p:cNvPr id="25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543707" y="1584960"/>
            <a:ext cx="6991626" cy="1753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+mn-lt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23A24A"/>
              </a:buClr>
              <a:buFont typeface="LucidaGrande" charset="0"/>
              <a:buChar char="●"/>
              <a:defRPr sz="1800" b="0" i="0">
                <a:latin typeface="+mn-lt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pt-BR" dirty="0"/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idx="31" hasCustomPrompt="1"/>
          </p:nvPr>
        </p:nvSpPr>
        <p:spPr>
          <a:xfrm>
            <a:off x="7992532" y="1550945"/>
            <a:ext cx="3723217" cy="4207494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25" hasCustomPrompt="1"/>
          </p:nvPr>
        </p:nvSpPr>
        <p:spPr>
          <a:xfrm>
            <a:off x="7992533" y="5850504"/>
            <a:ext cx="3723216" cy="3661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sp>
        <p:nvSpPr>
          <p:cNvPr id="15" name="Espaço Reservado para Texto 12"/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9737146" y="3523325"/>
            <a:ext cx="4213717" cy="2565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cxnSp>
        <p:nvCxnSpPr>
          <p:cNvPr id="27" name="Conector Reto 26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23A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23A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21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 userDrawn="1"/>
        </p:nvSpPr>
        <p:spPr>
          <a:xfrm>
            <a:off x="543707" y="6298367"/>
            <a:ext cx="324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BIOLOGIA</a:t>
            </a:r>
            <a:r>
              <a:rPr lang="pt-BR" sz="1200" baseline="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en-US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| Volume 2 – 3º </a:t>
            </a:r>
            <a:r>
              <a:rPr lang="en-US" sz="1200" dirty="0" err="1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Bimestre</a:t>
            </a:r>
            <a:endParaRPr lang="pt-BR" sz="1200" dirty="0">
              <a:solidFill>
                <a:srgbClr val="23A24A"/>
              </a:solidFill>
              <a:latin typeface="+mn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9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7200"/>
            <a:ext cx="12240000" cy="146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8" y="363070"/>
            <a:ext cx="8143092" cy="1122821"/>
          </a:xfrm>
          <a:prstGeom prst="rect">
            <a:avLst/>
          </a:prstGeom>
        </p:spPr>
        <p:txBody>
          <a:bodyPr anchor="t"/>
          <a:lstStyle>
            <a:lvl1pPr algn="l">
              <a:defRPr sz="6000" b="1" baseline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smtClean="0"/>
              <a:t>DISCIPLINA</a:t>
            </a:r>
            <a:endParaRPr lang="en-US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6208295"/>
            <a:ext cx="12191999" cy="649706"/>
          </a:xfrm>
          <a:prstGeom prst="rect">
            <a:avLst/>
          </a:prstGeom>
          <a:solidFill>
            <a:srgbClr val="23A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4" name="Picture 3" descr="quimica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875" y="211138"/>
            <a:ext cx="1108800" cy="1108800"/>
          </a:xfrm>
          <a:prstGeom prst="rect">
            <a:avLst/>
          </a:prstGeom>
        </p:spPr>
      </p:pic>
      <p:sp>
        <p:nvSpPr>
          <p:cNvPr id="11" name="Espaço Reservado para Imagem 2"/>
          <p:cNvSpPr>
            <a:spLocks noGrp="1"/>
          </p:cNvSpPr>
          <p:nvPr>
            <p:ph type="pic" idx="14" hasCustomPrompt="1"/>
          </p:nvPr>
        </p:nvSpPr>
        <p:spPr>
          <a:xfrm>
            <a:off x="-24000" y="1451429"/>
            <a:ext cx="12240000" cy="4762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Imagem para fundo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7200"/>
            <a:ext cx="12240000" cy="146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8" y="363070"/>
            <a:ext cx="8143092" cy="1122821"/>
          </a:xfrm>
          <a:prstGeom prst="rect">
            <a:avLst/>
          </a:prstGeom>
        </p:spPr>
        <p:txBody>
          <a:bodyPr anchor="t"/>
          <a:lstStyle>
            <a:lvl1pPr algn="l">
              <a:defRPr sz="6000" b="1" baseline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smtClean="0"/>
              <a:t>DISCIPLINA</a:t>
            </a:r>
            <a:endParaRPr lang="en-US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6208295"/>
            <a:ext cx="12191999" cy="649706"/>
          </a:xfrm>
          <a:prstGeom prst="rect">
            <a:avLst/>
          </a:prstGeom>
          <a:solidFill>
            <a:srgbClr val="23A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9" name="Picture 8" descr="fisica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3623" y="211138"/>
            <a:ext cx="936051" cy="1046767"/>
          </a:xfrm>
          <a:prstGeom prst="rect">
            <a:avLst/>
          </a:prstGeom>
        </p:spPr>
      </p:pic>
      <p:sp>
        <p:nvSpPr>
          <p:cNvPr id="11" name="Espaço Reservado para Imagem 2"/>
          <p:cNvSpPr>
            <a:spLocks noGrp="1"/>
          </p:cNvSpPr>
          <p:nvPr>
            <p:ph type="pic" idx="14" hasCustomPrompt="1"/>
          </p:nvPr>
        </p:nvSpPr>
        <p:spPr>
          <a:xfrm>
            <a:off x="-24000" y="1451429"/>
            <a:ext cx="12240000" cy="4762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Imagem para fundo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6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da o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Espaço Reservado para Imagem 2"/>
          <p:cNvSpPr>
            <a:spLocks noGrp="1"/>
          </p:cNvSpPr>
          <p:nvPr>
            <p:ph type="pic" idx="14" hasCustomPrompt="1"/>
          </p:nvPr>
        </p:nvSpPr>
        <p:spPr>
          <a:xfrm>
            <a:off x="-1" y="1485891"/>
            <a:ext cx="12191999" cy="4722403"/>
          </a:xfrm>
          <a:prstGeom prst="rect">
            <a:avLst/>
          </a:prstGeom>
          <a:effectLst>
            <a:glow>
              <a:schemeClr val="accent1"/>
            </a:glow>
          </a:effectLst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Imagem para fundo, com </a:t>
            </a:r>
            <a:r>
              <a:rPr lang="pt-BR" dirty="0" err="1" smtClean="0"/>
              <a:t>transpar</a:t>
            </a:r>
            <a:r>
              <a:rPr lang="en-US" dirty="0" err="1" smtClean="0"/>
              <a:t>ência</a:t>
            </a:r>
            <a:endParaRPr lang="en-US" dirty="0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" y="-14400"/>
            <a:ext cx="12229200" cy="1489174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0" y="6208295"/>
            <a:ext cx="12191999" cy="649706"/>
          </a:xfrm>
          <a:prstGeom prst="rect">
            <a:avLst/>
          </a:prstGeom>
          <a:solidFill>
            <a:srgbClr val="23A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idx="18" hasCustomPrompt="1"/>
          </p:nvPr>
        </p:nvSpPr>
        <p:spPr>
          <a:xfrm>
            <a:off x="2762663" y="4507973"/>
            <a:ext cx="2542673" cy="1501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Logo editora</a:t>
            </a:r>
            <a:endParaRPr lang="en-US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-1" y="2615609"/>
            <a:ext cx="12192001" cy="17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 hasCustomPrompt="1"/>
          </p:nvPr>
        </p:nvSpPr>
        <p:spPr>
          <a:xfrm>
            <a:off x="961344" y="2909498"/>
            <a:ext cx="6098675" cy="6520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cap="all" baseline="0">
                <a:solidFill>
                  <a:srgbClr val="23A24A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T</a:t>
            </a:r>
            <a:r>
              <a:rPr lang="en-US" dirty="0" err="1" smtClean="0"/>
              <a:t>ítulo</a:t>
            </a:r>
            <a:r>
              <a:rPr lang="en-US" dirty="0" smtClean="0"/>
              <a:t> da </a:t>
            </a:r>
            <a:r>
              <a:rPr lang="en-US" dirty="0" err="1" smtClean="0"/>
              <a:t>obra</a:t>
            </a:r>
            <a:endParaRPr lang="en-US" dirty="0"/>
          </a:p>
        </p:txBody>
      </p:sp>
      <p:sp>
        <p:nvSpPr>
          <p:cNvPr id="30" name="Espaço Reservado para Texto 28"/>
          <p:cNvSpPr>
            <a:spLocks noGrp="1"/>
          </p:cNvSpPr>
          <p:nvPr>
            <p:ph type="body" sz="quarter" idx="19" hasCustomPrompt="1"/>
          </p:nvPr>
        </p:nvSpPr>
        <p:spPr>
          <a:xfrm>
            <a:off x="962147" y="3575743"/>
            <a:ext cx="6097872" cy="557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Autor</a:t>
            </a:r>
            <a:r>
              <a:rPr lang="en-US" dirty="0" smtClean="0"/>
              <a:t> – </a:t>
            </a:r>
            <a:r>
              <a:rPr lang="en-US" dirty="0" err="1" smtClean="0"/>
              <a:t>Ano</a:t>
            </a:r>
            <a:endParaRPr lang="pt-BR" dirty="0"/>
          </a:p>
        </p:txBody>
      </p:sp>
      <p:sp>
        <p:nvSpPr>
          <p:cNvPr id="10" name="Espaço Reservado para Imagem 2"/>
          <p:cNvSpPr>
            <a:spLocks noGrp="1"/>
          </p:cNvSpPr>
          <p:nvPr>
            <p:ph type="pic" idx="15" hasCustomPrompt="1"/>
          </p:nvPr>
        </p:nvSpPr>
        <p:spPr>
          <a:xfrm rot="515666">
            <a:off x="7713727" y="1831417"/>
            <a:ext cx="2856039" cy="3967233"/>
          </a:xfrm>
          <a:prstGeom prst="rect">
            <a:avLst/>
          </a:prstGeom>
          <a:solidFill>
            <a:schemeClr val="bg2"/>
          </a:solidFill>
          <a:ln>
            <a:solidFill>
              <a:srgbClr val="23A24A">
                <a:alpha val="50000"/>
              </a:srgbClr>
            </a:solidFill>
          </a:ln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Capa da Obra/volume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7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 rot="275026">
            <a:off x="8349912" y="1790380"/>
            <a:ext cx="3105522" cy="4056025"/>
          </a:xfrm>
          <a:prstGeom prst="rect">
            <a:avLst/>
          </a:prstGeom>
          <a:solidFill>
            <a:srgbClr val="23A24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sp>
        <p:nvSpPr>
          <p:cNvPr id="14" name="Espaço Reservado para Imagem 2"/>
          <p:cNvSpPr>
            <a:spLocks noGrp="1"/>
          </p:cNvSpPr>
          <p:nvPr>
            <p:ph type="pic" idx="19" hasCustomPrompt="1"/>
          </p:nvPr>
        </p:nvSpPr>
        <p:spPr>
          <a:xfrm>
            <a:off x="7838135" y="1375066"/>
            <a:ext cx="3105522" cy="4088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23A24A"/>
            </a:solidFill>
          </a:ln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Capa da Obra/volume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9" y="277218"/>
            <a:ext cx="11531281" cy="6929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665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0" baseline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smtClean="0"/>
              <a:t>Unidade – Disciplina</a:t>
            </a:r>
            <a:endParaRPr lang="en-US" dirty="0"/>
          </a:p>
        </p:txBody>
      </p:sp>
      <p:sp>
        <p:nvSpPr>
          <p:cNvPr id="28" name="Espaço Reservado para Texto 26"/>
          <p:cNvSpPr>
            <a:spLocks noGrp="1"/>
          </p:cNvSpPr>
          <p:nvPr>
            <p:ph type="body" sz="quarter" idx="21" hasCustomPrompt="1"/>
          </p:nvPr>
        </p:nvSpPr>
        <p:spPr>
          <a:xfrm>
            <a:off x="543706" y="1607396"/>
            <a:ext cx="6625545" cy="431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rgbClr val="23A24A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 err="1" smtClean="0"/>
              <a:t>Nessa</a:t>
            </a:r>
            <a:r>
              <a:rPr lang="en-US" dirty="0" smtClean="0"/>
              <a:t> </a:t>
            </a:r>
            <a:r>
              <a:rPr lang="en-US" dirty="0" err="1" smtClean="0"/>
              <a:t>unidade</a:t>
            </a:r>
            <a:r>
              <a:rPr lang="en-US" dirty="0" smtClean="0"/>
              <a:t>:</a:t>
            </a:r>
            <a:endParaRPr lang="pt-BR" dirty="0"/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20" hasCustomPrompt="1"/>
          </p:nvPr>
        </p:nvSpPr>
        <p:spPr>
          <a:xfrm>
            <a:off x="543707" y="2038452"/>
            <a:ext cx="6625544" cy="5784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23A24A"/>
              </a:buClr>
              <a:buFont typeface="LucidaGrande" charset="0"/>
              <a:buChar char="●"/>
              <a:defRPr sz="18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err="1" smtClean="0"/>
              <a:t>Autor</a:t>
            </a:r>
            <a:r>
              <a:rPr lang="en-US" dirty="0" smtClean="0"/>
              <a:t> – </a:t>
            </a:r>
            <a:r>
              <a:rPr lang="en-US" dirty="0" err="1" smtClean="0"/>
              <a:t>Ano</a:t>
            </a:r>
            <a:endParaRPr lang="pt-BR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23A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23A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3707" y="6298367"/>
            <a:ext cx="324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BIOLOGIA</a:t>
            </a:r>
            <a:r>
              <a:rPr lang="pt-BR" sz="1200" baseline="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en-US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| Volume 2 – 3º </a:t>
            </a:r>
            <a:r>
              <a:rPr lang="en-US" sz="1200" dirty="0" err="1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Bimestre</a:t>
            </a:r>
            <a:endParaRPr lang="pt-BR" sz="1200" dirty="0">
              <a:solidFill>
                <a:srgbClr val="23A24A"/>
              </a:solidFill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15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36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23A24A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2817"/>
            <a:ext cx="11172043" cy="338465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>
            <a:solidFill>
              <a:srgbClr val="23A24A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543707" y="1584960"/>
            <a:ext cx="7567360" cy="4662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+mn-lt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23A24A"/>
              </a:buClr>
              <a:buFont typeface="LucidaGrande" charset="0"/>
              <a:buChar char="●"/>
              <a:defRPr sz="1800" b="0" i="0">
                <a:latin typeface="+mn-lt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pt-BR" dirty="0"/>
          </a:p>
        </p:txBody>
      </p: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8111067" y="1584960"/>
            <a:ext cx="3722647" cy="39353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Grafismo </a:t>
            </a:r>
            <a:r>
              <a:rPr lang="pt-BR" dirty="0" err="1" smtClean="0"/>
              <a:t>icone</a:t>
            </a:r>
            <a:r>
              <a:rPr lang="pt-BR" dirty="0" smtClean="0"/>
              <a:t> ou </a:t>
            </a:r>
            <a:r>
              <a:rPr lang="pt-BR" dirty="0" err="1" smtClean="0"/>
              <a:t>s</a:t>
            </a:r>
            <a:r>
              <a:rPr lang="en-US" dirty="0" err="1" smtClean="0"/>
              <a:t>ímbolo</a:t>
            </a:r>
            <a:endParaRPr lang="en-US" dirty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cxnSp>
        <p:nvCxnSpPr>
          <p:cNvPr id="22" name="Conector Reto 21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23A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23A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14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543707" y="6298367"/>
            <a:ext cx="324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BIOLOGIA</a:t>
            </a:r>
            <a:r>
              <a:rPr lang="pt-BR" sz="1200" baseline="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en-US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| Volume 2 – 3º </a:t>
            </a:r>
            <a:r>
              <a:rPr lang="en-US" sz="1200" dirty="0" err="1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Bimestre</a:t>
            </a:r>
            <a:endParaRPr lang="pt-BR" sz="1200" dirty="0">
              <a:solidFill>
                <a:srgbClr val="23A24A"/>
              </a:solidFill>
              <a:latin typeface="+mn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2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23A24A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2817"/>
            <a:ext cx="11172043" cy="338465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>
            <a:solidFill>
              <a:srgbClr val="23A24A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543707" y="1584959"/>
            <a:ext cx="5880311" cy="4684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+mn-lt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23A24A"/>
              </a:buClr>
              <a:buFont typeface="LucidaGrande" charset="0"/>
              <a:buChar char="●"/>
              <a:defRPr sz="1800" b="0" i="0">
                <a:latin typeface="+mn-lt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pt-BR" dirty="0"/>
          </a:p>
        </p:txBody>
      </p:sp>
      <p:sp>
        <p:nvSpPr>
          <p:cNvPr id="4" name="Retângulo 3"/>
          <p:cNvSpPr/>
          <p:nvPr userDrawn="1"/>
        </p:nvSpPr>
        <p:spPr>
          <a:xfrm rot="461075">
            <a:off x="6975945" y="1540543"/>
            <a:ext cx="3742266" cy="4528109"/>
          </a:xfrm>
          <a:prstGeom prst="rect">
            <a:avLst/>
          </a:prstGeom>
          <a:solidFill>
            <a:srgbClr val="23A24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6842954" y="1550945"/>
            <a:ext cx="3742266" cy="4528109"/>
          </a:xfrm>
          <a:prstGeom prst="rect">
            <a:avLst/>
          </a:prstGeom>
          <a:solidFill>
            <a:schemeClr val="bg1"/>
          </a:solidFill>
          <a:ln w="19050">
            <a:solidFill>
              <a:srgbClr val="23A24A">
                <a:alpha val="50000"/>
              </a:srgb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endParaRPr lang="en-US" dirty="0"/>
          </a:p>
        </p:txBody>
      </p:sp>
      <p:sp>
        <p:nvSpPr>
          <p:cNvPr id="12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cxnSp>
        <p:nvCxnSpPr>
          <p:cNvPr id="23" name="Conector Reto 22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23A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23A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15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 userDrawn="1"/>
        </p:nvSpPr>
        <p:spPr>
          <a:xfrm>
            <a:off x="543707" y="6298367"/>
            <a:ext cx="324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BIOLOGIA</a:t>
            </a:r>
            <a:r>
              <a:rPr lang="pt-BR" sz="1200" baseline="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en-US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| Volume 2 – 3º </a:t>
            </a:r>
            <a:r>
              <a:rPr lang="en-US" sz="1200" dirty="0" err="1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Bimestre</a:t>
            </a:r>
            <a:endParaRPr lang="pt-BR" sz="1200" dirty="0">
              <a:solidFill>
                <a:srgbClr val="23A24A"/>
              </a:solidFill>
              <a:latin typeface="+mn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1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23A24A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2817"/>
            <a:ext cx="11172043" cy="338465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>
            <a:solidFill>
              <a:srgbClr val="23A24A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73867" y="1544720"/>
            <a:ext cx="3555861" cy="1740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1" i="0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pt-BR" dirty="0"/>
          </a:p>
        </p:txBody>
      </p: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6299200" y="1550945"/>
            <a:ext cx="5416550" cy="2987187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2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sp>
        <p:nvSpPr>
          <p:cNvPr id="17" name="Espaço Reservado para Texto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35333" y="4646088"/>
            <a:ext cx="4180416" cy="383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sp>
        <p:nvSpPr>
          <p:cNvPr id="20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0364037" y="2896435"/>
            <a:ext cx="2993410" cy="2899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1" name="Espaço Reservado para Imagem 2"/>
          <p:cNvSpPr>
            <a:spLocks noGrp="1"/>
          </p:cNvSpPr>
          <p:nvPr>
            <p:ph type="pic" idx="27" hasCustomPrompt="1"/>
          </p:nvPr>
        </p:nvSpPr>
        <p:spPr>
          <a:xfrm>
            <a:off x="2929467" y="3322537"/>
            <a:ext cx="3790880" cy="2972512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2" name="Espaço Reservado para Texto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707" y="3309984"/>
            <a:ext cx="2385760" cy="2985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i="0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l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pt-BR" dirty="0"/>
          </a:p>
        </p:txBody>
      </p:sp>
      <p:sp>
        <p:nvSpPr>
          <p:cNvPr id="23" name="Espaço Reservado para Texto 12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6052955" y="5354536"/>
            <a:ext cx="1699980" cy="1810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4" name="Espaço Reservado para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7085544" y="5452534"/>
            <a:ext cx="3622211" cy="841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cxnSp>
        <p:nvCxnSpPr>
          <p:cNvPr id="33" name="Conector Reto 32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23A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23A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27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 userDrawn="1"/>
        </p:nvSpPr>
        <p:spPr>
          <a:xfrm>
            <a:off x="543707" y="6298367"/>
            <a:ext cx="324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BIOLOGIA</a:t>
            </a:r>
            <a:r>
              <a:rPr lang="pt-BR" sz="1200" baseline="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en-US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| Volume 2 – 3º </a:t>
            </a:r>
            <a:r>
              <a:rPr lang="en-US" sz="1200" dirty="0" err="1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Bimestre</a:t>
            </a:r>
            <a:endParaRPr lang="pt-BR" sz="1200" dirty="0">
              <a:solidFill>
                <a:srgbClr val="23A24A"/>
              </a:solidFill>
              <a:latin typeface="+mn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8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23A24A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2817"/>
            <a:ext cx="11172043" cy="338465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>
            <a:solidFill>
              <a:srgbClr val="23A24A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5554133" y="1534286"/>
            <a:ext cx="6161617" cy="10842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i="0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l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pt-BR" dirty="0"/>
          </a:p>
        </p:txBody>
      </p: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5554133" y="2807948"/>
            <a:ext cx="6161617" cy="2987187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2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sp>
        <p:nvSpPr>
          <p:cNvPr id="17" name="Espaço Reservado para Texto 12"/>
          <p:cNvSpPr>
            <a:spLocks noGrp="1"/>
          </p:cNvSpPr>
          <p:nvPr>
            <p:ph type="body" sz="quarter" idx="25" hasCustomPrompt="1"/>
          </p:nvPr>
        </p:nvSpPr>
        <p:spPr>
          <a:xfrm>
            <a:off x="5554134" y="5903091"/>
            <a:ext cx="6161616" cy="36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sp>
        <p:nvSpPr>
          <p:cNvPr id="20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0364037" y="4153438"/>
            <a:ext cx="2993410" cy="2899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1" name="Espaço Reservado para Imagem 2"/>
          <p:cNvSpPr>
            <a:spLocks noGrp="1"/>
          </p:cNvSpPr>
          <p:nvPr>
            <p:ph type="pic" idx="27" hasCustomPrompt="1"/>
          </p:nvPr>
        </p:nvSpPr>
        <p:spPr>
          <a:xfrm>
            <a:off x="543707" y="1564916"/>
            <a:ext cx="4625701" cy="2972512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2" name="Espaço Reservado para Texto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708" y="5177788"/>
            <a:ext cx="4655004" cy="1099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1" i="0" baseline="0">
                <a:solidFill>
                  <a:srgbClr val="23A24A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pt-BR" dirty="0"/>
          </a:p>
        </p:txBody>
      </p:sp>
      <p:sp>
        <p:nvSpPr>
          <p:cNvPr id="23" name="Espaço Reservado para Texto 12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-1135979" y="2923988"/>
            <a:ext cx="3003141" cy="223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4" name="Espaço Reservado para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3707" y="4591010"/>
            <a:ext cx="4625701" cy="487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cxnSp>
        <p:nvCxnSpPr>
          <p:cNvPr id="33" name="Conector Reto 32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23A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23A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27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 userDrawn="1"/>
        </p:nvSpPr>
        <p:spPr>
          <a:xfrm>
            <a:off x="543707" y="6298367"/>
            <a:ext cx="324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BIOLOGIA</a:t>
            </a:r>
            <a:r>
              <a:rPr lang="pt-BR" sz="1200" baseline="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pt-BR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en-US" sz="1200" dirty="0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| Volume 2 – 3º </a:t>
            </a:r>
            <a:r>
              <a:rPr lang="en-US" sz="1200" dirty="0" err="1" smtClean="0">
                <a:solidFill>
                  <a:srgbClr val="23A24A"/>
                </a:solidFill>
                <a:latin typeface="+mn-lt"/>
                <a:ea typeface="Calibri" charset="0"/>
                <a:cs typeface="Calibri" charset="0"/>
              </a:rPr>
              <a:t>Bimestre</a:t>
            </a:r>
            <a:endParaRPr lang="pt-BR" sz="1200" dirty="0">
              <a:solidFill>
                <a:srgbClr val="23A24A"/>
              </a:solidFill>
              <a:latin typeface="+mn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9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1" r:id="rId9"/>
    <p:sldLayoutId id="2147483668" r:id="rId10"/>
    <p:sldLayoutId id="2147483669" r:id="rId11"/>
    <p:sldLayoutId id="2147483670" r:id="rId12"/>
    <p:sldLayoutId id="2147483672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BIOLOGIA</a:t>
            </a:r>
            <a:endParaRPr lang="pt-BR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686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18 –  A Circulação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00" y="1508761"/>
            <a:ext cx="2622549" cy="4545280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Sistema Circulatório: Um sistema de integração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7" y="1584959"/>
            <a:ext cx="8008266" cy="4638421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O </a:t>
            </a:r>
            <a:r>
              <a:rPr lang="pt-BR" dirty="0" smtClean="0"/>
              <a:t>Sistema circulatório 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é responsável pelo transporte de nutrientes e oxigênio para as diversas partes do corpo;</a:t>
            </a:r>
          </a:p>
          <a:p>
            <a:pPr marL="285750" indent="-285750">
              <a:lnSpc>
                <a:spcPct val="12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pt-BR" dirty="0" smtClean="0"/>
              <a:t>Pequena Circulação 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é o caminho que o sangue percorre do </a:t>
            </a:r>
            <a:r>
              <a:rPr lang="pt-BR" dirty="0" smtClean="0"/>
              <a:t>coração aos pulmões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, e dos pulmões ao coração;</a:t>
            </a:r>
          </a:p>
          <a:p>
            <a:pPr marL="285750" indent="-285750">
              <a:lnSpc>
                <a:spcPct val="12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pt-BR" dirty="0" smtClean="0"/>
              <a:t>Grande Circulação 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é o caminho do sangue, que sai do </a:t>
            </a:r>
            <a:r>
              <a:rPr lang="pt-BR" dirty="0" smtClean="0"/>
              <a:t>coração até as demais células do corpo 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e vice-versa.</a:t>
            </a:r>
          </a:p>
          <a:p>
            <a:pPr marL="285750" indent="-285750">
              <a:lnSpc>
                <a:spcPct val="12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Os </a:t>
            </a:r>
            <a:r>
              <a:rPr lang="pt-BR" dirty="0" smtClean="0"/>
              <a:t>vasos sanguíneos 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estão distribuídos por todo o corpo, e é por onde circula o sangue. </a:t>
            </a:r>
          </a:p>
          <a:p>
            <a:pPr marL="285750" indent="-285750">
              <a:lnSpc>
                <a:spcPct val="12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As </a:t>
            </a:r>
            <a:r>
              <a:rPr lang="pt-BR" dirty="0" smtClean="0"/>
              <a:t>artérias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 saem do coração e transportam o sangue para as outras partes do corpo. </a:t>
            </a:r>
          </a:p>
          <a:p>
            <a:pPr marL="285750" indent="-285750">
              <a:lnSpc>
                <a:spcPct val="12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As </a:t>
            </a:r>
            <a:r>
              <a:rPr lang="pt-BR" dirty="0" smtClean="0"/>
              <a:t>veias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 transportam o sangue de volta dos tecidos do corpo para o coração.</a:t>
            </a:r>
          </a:p>
          <a:p>
            <a:pPr>
              <a:buClr>
                <a:srgbClr val="23A24A"/>
              </a:buClr>
              <a:buSzPct val="110000"/>
              <a:buFont typeface="Arial" pitchFamily="34" charset="0"/>
              <a:buChar char="•"/>
            </a:pPr>
            <a:endParaRPr lang="pt-BR" b="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19 –  O sistema Imunitário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2" y="1430174"/>
            <a:ext cx="3930645" cy="4724636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Um sistema complexo e difuso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7" y="1584959"/>
            <a:ext cx="7241392" cy="463842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O sistema imunitário é responsável pela defesa do organismo contra o ataque de invasores externos;</a:t>
            </a:r>
          </a:p>
          <a:p>
            <a:pPr marL="285750" indent="-285750">
              <a:lnSpc>
                <a:spcPct val="10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Nos protege também ao identificar e destruir células danificadas ou mutantes;</a:t>
            </a:r>
          </a:p>
          <a:p>
            <a:pPr>
              <a:lnSpc>
                <a:spcPct val="100000"/>
              </a:lnSpc>
              <a:buClr>
                <a:srgbClr val="23A24A"/>
              </a:buClr>
              <a:buSzPct val="110000"/>
            </a:pPr>
            <a:r>
              <a:rPr lang="pt-BR" dirty="0" smtClean="0"/>
              <a:t>As células sanguíneas e a defesa do organismo</a:t>
            </a:r>
          </a:p>
          <a:p>
            <a:pPr marL="285750" indent="-285750">
              <a:lnSpc>
                <a:spcPct val="10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Os glóbulos brancos têm a função específica de defesa do organismo;</a:t>
            </a:r>
          </a:p>
          <a:p>
            <a:pPr marL="285750" indent="-285750">
              <a:lnSpc>
                <a:spcPct val="10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Linfócitos são pequenos glóbulos brancos e podem ser de tipos diferentes:</a:t>
            </a:r>
          </a:p>
          <a:p>
            <a:pPr marL="285750" indent="-285750">
              <a:lnSpc>
                <a:spcPct val="10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Linfócitos B – a principal função desse tipo celular é a produção de anticorpos. Nesta fase são denominados plasmócitos.</a:t>
            </a:r>
          </a:p>
          <a:p>
            <a:pPr marL="285750" indent="-285750">
              <a:lnSpc>
                <a:spcPct val="10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Linfócitos T  - recebem este nome por serem responsáveis pela destruição de células anormais, infectadas ou estranhas ao organismo.</a:t>
            </a:r>
          </a:p>
          <a:p>
            <a:pPr marL="285750" indent="-285750">
              <a:lnSpc>
                <a:spcPct val="10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endParaRPr lang="pt-BR" b="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19 –  O sistema Imunitário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800" y="1480975"/>
            <a:ext cx="2533649" cy="4762955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Imunidade Humoral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dirty="0" smtClean="0"/>
              <a:t>Imunidade humoral 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a resposta imunológica por moléculas existentes no sangue, denominadas de anticorpos;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dirty="0" smtClean="0"/>
              <a:t>Imunidade inata 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é a primeira linha de defesa do organismo, é uma resposta rápida, aos estímulos estranhos ao corpo;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dirty="0" smtClean="0"/>
              <a:t>Imunidade adquirida 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é ativada pelo contato com agentes infecciosos;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pt-BR" dirty="0" smtClean="0"/>
              <a:t>inflamação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 é uma resposta fisiológica do organismo a local ou a uma infecção.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endParaRPr lang="pt-BR" b="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Espaço Reservado para 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801" y="1480973"/>
            <a:ext cx="3358118" cy="3332327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20 –  A excreção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465"/>
          <a:stretch/>
        </p:blipFill>
        <p:spPr>
          <a:xfrm>
            <a:off x="5321300" y="1229358"/>
            <a:ext cx="3340100" cy="5005852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O Sistema Urinário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7" y="1584959"/>
            <a:ext cx="4625193" cy="4638421"/>
          </a:xfrm>
        </p:spPr>
        <p:txBody>
          <a:bodyPr/>
          <a:lstStyle/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dirty="0" smtClean="0"/>
              <a:t>O Sistema Urinário 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é responsável pela produção e eliminação da urina, tem a função de filtrar as "impurezas" do sangue que circula no organismo;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É composto por </a:t>
            </a:r>
            <a:r>
              <a:rPr lang="pt-BR" dirty="0" smtClean="0"/>
              <a:t>dois rins 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e pelas </a:t>
            </a:r>
            <a:r>
              <a:rPr lang="pt-BR" dirty="0" smtClean="0"/>
              <a:t>vias urinárias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, formada por </a:t>
            </a:r>
            <a:r>
              <a:rPr lang="pt-BR" dirty="0" smtClean="0"/>
              <a:t>dois ureteres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, a </a:t>
            </a:r>
            <a:r>
              <a:rPr lang="pt-BR" dirty="0" smtClean="0"/>
              <a:t>bexiga urinária 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e a </a:t>
            </a:r>
            <a:r>
              <a:rPr lang="pt-BR" dirty="0" smtClean="0"/>
              <a:t>uretra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endParaRPr lang="pt-BR" b="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Espaço Reservado para 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536"/>
          <a:stretch/>
        </p:blipFill>
        <p:spPr>
          <a:xfrm>
            <a:off x="952499" y="5219700"/>
            <a:ext cx="4302491" cy="10033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21 –  O sistema nervoso e os sentidos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799" y="1584957"/>
            <a:ext cx="2860804" cy="4101391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O Tecido </a:t>
            </a:r>
            <a:r>
              <a:rPr lang="pt-BR" dirty="0" smtClean="0"/>
              <a:t>Nervoso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O tecido nervoso é o responsável pela troca de informações rápidas nos animais. Sem ele, não seria possível comandar as diversas partes do organismo de forma rápida e eficiente;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Neurônios são especializados na condução de impulsos elétricos. Existem neurônios </a:t>
            </a:r>
            <a:r>
              <a:rPr lang="pt-BR" dirty="0" smtClean="0"/>
              <a:t>receptores, mistos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 e </a:t>
            </a:r>
            <a:r>
              <a:rPr lang="pt-BR" dirty="0" smtClean="0"/>
              <a:t>efetores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>
              <a:lnSpc>
                <a:spcPct val="110000"/>
              </a:lnSpc>
              <a:buClr>
                <a:srgbClr val="23A24A"/>
              </a:buClr>
              <a:buSzPct val="110000"/>
            </a:pPr>
            <a:r>
              <a:rPr lang="pt-BR" dirty="0" smtClean="0"/>
              <a:t>Sistema Nervoso.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Tem </a:t>
            </a:r>
            <a:r>
              <a:rPr lang="pt-BR" dirty="0" smtClean="0"/>
              <a:t>função de captar as mensagens e estímulos do ambiente.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O Sistema Nervoso está dividido em </a:t>
            </a:r>
            <a:r>
              <a:rPr lang="pt-BR" dirty="0" smtClean="0"/>
              <a:t>duas partes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 fundamentais: </a:t>
            </a:r>
            <a:r>
              <a:rPr lang="pt-BR" dirty="0" smtClean="0"/>
              <a:t>sistema nervoso central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 e </a:t>
            </a:r>
            <a:r>
              <a:rPr lang="pt-BR" dirty="0" smtClean="0"/>
              <a:t>sistema nervoso periférico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>
              <a:lnSpc>
                <a:spcPct val="110000"/>
              </a:lnSpc>
              <a:buClr>
                <a:srgbClr val="23A24A"/>
              </a:buClr>
              <a:buSzPct val="110000"/>
              <a:buFont typeface="Arial" pitchFamily="34" charset="0"/>
              <a:buChar char="•"/>
            </a:pPr>
            <a:endParaRPr lang="pt-BR" b="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Espaço Reservado para 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605" y="1584960"/>
            <a:ext cx="2708144" cy="4638416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21 –  O sistema nervoso e os sentidos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</a:pPr>
            <a:r>
              <a:rPr lang="pt-BR" dirty="0" smtClean="0"/>
              <a:t>O Corpo humano é composto por 5 sentidos: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Visão: Os olhos são os órgãos responsáveis pelo sentido da visão;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Olfato: O nariz é o órgão responsável pelo sentido do olfato; 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Paladar: A língua é o órgão responsável pelo sentido do paladar;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Audição: Os ouvidos são os órgãos responsáveis pela </a:t>
            </a: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audição;</a:t>
            </a:r>
            <a:endParaRPr lang="pt-BR" b="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Tato:  O tato é caracterizado pela sensação do toque e, por isso, está relacionado com o contato com a pele</a:t>
            </a:r>
          </a:p>
          <a:p>
            <a:pPr>
              <a:lnSpc>
                <a:spcPct val="130000"/>
              </a:lnSpc>
            </a:pPr>
            <a:endParaRPr lang="pt-BR" dirty="0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6" r="946"/>
          <a:stretch>
            <a:fillRect/>
          </a:stretch>
        </p:blipFill>
        <p:spPr>
          <a:xfrm>
            <a:off x="7691967" y="1584960"/>
            <a:ext cx="3722647" cy="3935307"/>
          </a:xfrm>
        </p:spPr>
      </p:pic>
      <p:sp>
        <p:nvSpPr>
          <p:cNvPr id="9" name="Espaço Reservado para Texto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Os Sentidos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721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22 –  O sistema Endócrino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00" y="1544721"/>
            <a:ext cx="5391149" cy="4595734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Ligação Neuro-Hormonal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O Sistema Endócrino  atua por meio de mensageiros químicos, os hormônios;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Transportam substâncias pelo sangue que são essenciais ao corpo humano 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Os hormônios  podem ser  definidos como substâncias produzidas  no sistema endócrino;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Existem glândulas endócrinas e exócrinas;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endParaRPr lang="pt-BR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22 –  O sistema Endócrino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6" y="1584960"/>
            <a:ext cx="11051393" cy="466281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buClr>
                <a:srgbClr val="23A24A"/>
              </a:buClr>
              <a:buSzPct val="110000"/>
            </a:pPr>
            <a:r>
              <a:rPr lang="pt-BR" dirty="0" smtClean="0"/>
              <a:t>Epífise: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Localizada na região superior do cérebro,  é responsável pela produção da melatonina;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23A24A"/>
              </a:buClr>
              <a:buSzPct val="110000"/>
            </a:pPr>
            <a:r>
              <a:rPr lang="pt-BR" dirty="0" smtClean="0"/>
              <a:t>Hipófise: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Fica presa no hipotálamo, tem o tamanho de um grão de ervilha, produz hormônios que controlam outras glândulas;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23A24A"/>
              </a:buClr>
              <a:buSzPct val="110000"/>
            </a:pPr>
            <a:r>
              <a:rPr lang="pt-BR" dirty="0" smtClean="0"/>
              <a:t>Tireoide: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Localizada na laringe, é responsável por regular o metabolismo.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23A24A"/>
              </a:buClr>
              <a:buSzPct val="110000"/>
            </a:pPr>
            <a:r>
              <a:rPr lang="pt-BR" dirty="0" smtClean="0"/>
              <a:t>Suprarrenais: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Localizadas sobre os rins, produzem adrenalina;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23A24A"/>
              </a:buClr>
              <a:buSzPct val="110000"/>
            </a:pPr>
            <a:r>
              <a:rPr lang="pt-BR" dirty="0" smtClean="0"/>
              <a:t>Pâncreas: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Produz insulina;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23A24A"/>
              </a:buClr>
              <a:buSzPct val="110000"/>
            </a:pPr>
            <a:r>
              <a:rPr lang="pt-BR" dirty="0" smtClean="0"/>
              <a:t>Gônadas: 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Testículos e ovários, são responsáveis pela produção de gametas.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As Glândulas Endócrinas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721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23 –  A Locomoção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216" y="1512844"/>
            <a:ext cx="2684329" cy="4672434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O Aparelho locomotor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30"/>
          </p:nvPr>
        </p:nvSpPr>
        <p:spPr>
          <a:xfrm>
            <a:off x="4114800" y="4648200"/>
            <a:ext cx="3522416" cy="1537078"/>
          </a:xfrm>
        </p:spPr>
        <p:txBody>
          <a:bodyPr/>
          <a:lstStyle/>
          <a:p>
            <a:pPr algn="r"/>
            <a:r>
              <a:rPr lang="pt-BR" dirty="0" smtClean="0"/>
              <a:t>Esquema representando os músculos de ação antagonista do braço envolvidos nos movimentos de extensão e flexão do antebraço. Em (</a:t>
            </a:r>
            <a:r>
              <a:rPr lang="pt-BR" b="1" dirty="0" smtClean="0"/>
              <a:t>1), o tríceps contrai-se</a:t>
            </a:r>
            <a:r>
              <a:rPr lang="pt-BR" dirty="0" smtClean="0"/>
              <a:t>, puxando o antebraço para baixo, enquanto o bíceps está relaxado. Em (</a:t>
            </a:r>
            <a:r>
              <a:rPr lang="pt-BR" b="1" dirty="0" smtClean="0"/>
              <a:t>2) ocorre o inverso: </a:t>
            </a:r>
            <a:r>
              <a:rPr lang="pt-BR" dirty="0" smtClean="0"/>
              <a:t>o bíceps contrai-se, fazendo com que o antebraço se mova, dobrando o cotovelo; o tríceps, neste momento, está relaxado. (Elementos fora de proporção de tamanho entre si. Cores fantasia.)</a:t>
            </a:r>
          </a:p>
          <a:p>
            <a:pPr algn="r"/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7" y="1584959"/>
            <a:ext cx="6352393" cy="3266441"/>
          </a:xfrm>
        </p:spPr>
        <p:txBody>
          <a:bodyPr/>
          <a:lstStyle/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A locomoção permite que os organismos possam obter alimentos, escapar de predadores, buscar novos habitats e aumentar a chance de dispersão em seus ambientes;</a:t>
            </a:r>
          </a:p>
          <a:p>
            <a:pPr>
              <a:lnSpc>
                <a:spcPct val="110000"/>
              </a:lnSpc>
              <a:buClr>
                <a:srgbClr val="23A24A"/>
              </a:buClr>
              <a:buSzPct val="110000"/>
            </a:pPr>
            <a:r>
              <a:rPr lang="pt-BR" dirty="0" smtClean="0"/>
              <a:t>Os Músculos: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Há três tipos de tecidos muscular: 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O esquelético, 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o liso 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o cardíaco;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23 –  A Locomoção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341" y="1714500"/>
            <a:ext cx="2645007" cy="3581400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O Tecido Muscular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30"/>
          </p:nvPr>
        </p:nvSpPr>
        <p:spPr>
          <a:xfrm>
            <a:off x="8293099" y="5295900"/>
            <a:ext cx="2762249" cy="421094"/>
          </a:xfrm>
        </p:spPr>
        <p:txBody>
          <a:bodyPr/>
          <a:lstStyle/>
          <a:p>
            <a:pPr algn="r"/>
            <a:r>
              <a:rPr lang="pt-BR" dirty="0" smtClean="0"/>
              <a:t>Fotografia de osso saudável</a:t>
            </a:r>
          </a:p>
          <a:p>
            <a:pPr algn="r"/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7" y="1584959"/>
            <a:ext cx="5361793" cy="4638421"/>
          </a:xfrm>
        </p:spPr>
        <p:txBody>
          <a:bodyPr>
            <a:noAutofit/>
          </a:bodyPr>
          <a:lstStyle/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O tecido muscular é distribuído em todo corpo e tem ação muscular;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É composto de um tipo de célula, a fibra muscular;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As placas motoras são as junções neuromusculares;</a:t>
            </a:r>
          </a:p>
          <a:p>
            <a:pPr>
              <a:lnSpc>
                <a:spcPct val="130000"/>
              </a:lnSpc>
              <a:buClr>
                <a:srgbClr val="23A24A"/>
              </a:buClr>
              <a:buSzPct val="110000"/>
            </a:pPr>
            <a:r>
              <a:rPr lang="pt-BR" dirty="0"/>
              <a:t>Os ossos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O osso é um órgão formado por diferentes tecidos;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Um conjunto de ossos formam o esqueleto;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endParaRPr lang="pt-BR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Espaço Reservado para 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400" y="1374802"/>
            <a:ext cx="1731433" cy="500734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474" b="20474"/>
          <a:stretch>
            <a:fillRect/>
          </a:stretch>
        </p:blipFill>
        <p:spPr>
          <a:xfrm>
            <a:off x="-24000" y="1451429"/>
            <a:ext cx="12240000" cy="4762271"/>
          </a:xfr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BIOLOGIA	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César da Silva Júnior; Sezar Sasson; Nelson Caldini </a:t>
            </a:r>
            <a:r>
              <a:rPr lang="pt-BR" sz="2000" smtClean="0"/>
              <a:t>Júnior  2º </a:t>
            </a:r>
            <a:r>
              <a:rPr lang="pt-BR" sz="2000" dirty="0" smtClean="0"/>
              <a:t>ano ensino m</a:t>
            </a:r>
            <a:r>
              <a:rPr lang="en-US" sz="2000" dirty="0" err="1" smtClean="0"/>
              <a:t>édio</a:t>
            </a:r>
            <a:endParaRPr lang="pt-BR" sz="2000" dirty="0" smtClean="0"/>
          </a:p>
          <a:p>
            <a:endParaRPr lang="pt-BR" sz="2000" dirty="0"/>
          </a:p>
        </p:txBody>
      </p:sp>
      <p:pic>
        <p:nvPicPr>
          <p:cNvPr id="8" name="Shape 125" descr="livraria-saraiva-PB.eps"/>
          <p:cNvPicPr preferRelativeResize="0">
            <a:picLocks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038" b="-66037"/>
          <a:stretch/>
        </p:blipFill>
        <p:spPr>
          <a:xfrm>
            <a:off x="2762663" y="4507973"/>
            <a:ext cx="2542672" cy="1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Placeholder 2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r="15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504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24 –  A Reprodução Humana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507" y="1544721"/>
            <a:ext cx="4218792" cy="4758510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A reprodução humana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622300" y="1544721"/>
            <a:ext cx="5822949" cy="4859047"/>
          </a:xfrm>
        </p:spPr>
        <p:txBody>
          <a:bodyPr>
            <a:noAutofit/>
          </a:bodyPr>
          <a:lstStyle/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Reprodução sexuada;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Fêmeas produzem óvulos no interior de ovários e os machos produzem espermatozoides no interior dos testículos;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Na genital masculina é externa e apresenta: Pênis, escroto, testículos;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Na genital feminina é interna e é formada por dois ovários,  duas tubas uterinas, útero, e a vagina. 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endParaRPr lang="pt-BR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24 –  A Reprodução Humana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400" y="1544721"/>
            <a:ext cx="5213348" cy="4675343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A reprodução humana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Nos testículos é produzida a testosterona;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No útero é produzida a progesterona;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endParaRPr lang="pt-BR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15 –  Os tecidos e o sistema tegumentar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109" y="1917315"/>
            <a:ext cx="6370591" cy="3302380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Histologia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602399" y="1265321"/>
            <a:ext cx="4223601" cy="463842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pt-BR" dirty="0" smtClean="0"/>
              <a:t>Nos vertebrados há quatro tipos de tecidos: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Epitelial: Tem células justapostas, com poucas substâncias entre elas;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Muscular: Apresenta apenas células alongadas, chamadas fibras musculares;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Nervoso:  Tem dois tipos de células, neurônios condutores de impulsos e as glias;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Conjuntivo:  Mais complexo com vários tipos de células e fibras proteicas.</a:t>
            </a:r>
          </a:p>
          <a:p>
            <a:pPr>
              <a:lnSpc>
                <a:spcPct val="13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15 –  Os tecidos e o sistema tegumentar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228" y="2235200"/>
            <a:ext cx="6128322" cy="3089484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Estudo de um órgão: A Pele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7" y="1445259"/>
            <a:ext cx="4625193" cy="4638421"/>
          </a:xfrm>
        </p:spPr>
        <p:txBody>
          <a:bodyPr/>
          <a:lstStyle/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É o maior órgão do corpo humano;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É formada por epiderme (superficial) e  derme;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A epiderme tem várias camadas, é na epiderme que a melanina (responsável pela cor da pele) é fabricada;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Na derme temos vários vasos sanguíneos;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Na derme temos várias terminações nervosas, responsáveis pela percepção sensorial  do tato e temperatura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Há várias glândulas em nossa pele: 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 smtClean="0">
                <a:solidFill>
                  <a:schemeClr val="bg2">
                    <a:lumMod val="25000"/>
                  </a:schemeClr>
                </a:solidFill>
              </a:rPr>
              <a:t>Exócrinas / Endócrinas / Sudoríparas / Sebáceas / Mamárias.</a:t>
            </a:r>
          </a:p>
          <a:p>
            <a:pPr>
              <a:lnSpc>
                <a:spcPct val="11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16  –  Nutrição e digestão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118" y="1544720"/>
            <a:ext cx="5031531" cy="4487779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Nutrição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7" y="1584959"/>
            <a:ext cx="5526893" cy="4638421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Alimentos ingeridos por nosso corpo são transformados pelo processo de digestão em nutrientes, parte desses nutrientes é assimilada e outra parte, eliminada;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Com o alimento que ingerimos temos uma composição química complexa, parte orgânica e parte mineral;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Existem substâncias plásticas, energéticas e reguladoras;</a:t>
            </a:r>
          </a:p>
          <a:p>
            <a:pPr marL="285750" indent="-285750">
              <a:lnSpc>
                <a:spcPct val="11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Para uma vida saudável é necessário ter uma boa alimentação, para isso o Ministério da Saúde criou a Pirâmide Alimentar que prevê um consumo de 2000 Kcal por dia.</a:t>
            </a:r>
          </a:p>
        </p:txBody>
      </p:sp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16  –  Nutrição e digestão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700" y="1481192"/>
            <a:ext cx="3168648" cy="4698071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Processo Digestivo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A digestão é responsável por transformar as moléculas grandes dos alimentos em pequenas partes para uma melhor absorção do nosso organismo;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A digestão abrange processo mecânico e químicos como a mastigação e o contato do suco gástrico com o alimento;</a:t>
            </a:r>
          </a:p>
        </p:txBody>
      </p:sp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17 –  A respiração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508" y="3378382"/>
            <a:ext cx="6339690" cy="2800354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O Sistema Respiratório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7" y="1584959"/>
            <a:ext cx="11406993" cy="186944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Conjunto de canais com ramificações, bronquíolos e alvéolos;</a:t>
            </a:r>
          </a:p>
          <a:p>
            <a:pPr marL="285750" indent="-285750">
              <a:lnSpc>
                <a:spcPct val="10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Os pulmões são dois sacos  infláveis protegidos por duas membranas, as pleuras;</a:t>
            </a:r>
          </a:p>
          <a:p>
            <a:pPr marL="285750" indent="-285750">
              <a:lnSpc>
                <a:spcPct val="10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Os pulmões ficam dentro da caixa torácica e são segurados pelo diafragma </a:t>
            </a:r>
          </a:p>
          <a:p>
            <a:pPr marL="285750" indent="-285750">
              <a:lnSpc>
                <a:spcPct val="10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O pulmão promove a troca gasosa, fornecendo oxigênio e eliminando os gás carbônico.</a:t>
            </a:r>
          </a:p>
        </p:txBody>
      </p:sp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17 –  A respiração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494" y="1677688"/>
            <a:ext cx="6863355" cy="3757906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Movimentos respiratórios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8" y="1584959"/>
            <a:ext cx="3647292" cy="4638421"/>
          </a:xfrm>
        </p:spPr>
        <p:txBody>
          <a:bodyPr>
            <a:noAutofit/>
          </a:bodyPr>
          <a:lstStyle/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Inspiração: Acontece com a contração do diafragma e dos músculos que estão entre as costelas;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Expiração: Acontece com o relaxamento da musculatura do diafragma e dos músculos entre as costelas;</a:t>
            </a:r>
          </a:p>
          <a:p>
            <a:pPr marL="285750" indent="-285750">
              <a:lnSpc>
                <a:spcPct val="13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O volume máximo de ar que cabe nos pulmões é de mais ou menos 6 litros.</a:t>
            </a:r>
          </a:p>
        </p:txBody>
      </p:sp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CAPÍTULO 18 –  A Circulação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0" y="1544723"/>
            <a:ext cx="3117849" cy="4287968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Sangue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7" y="1508759"/>
            <a:ext cx="6923893" cy="4638421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É um tecido conjuntivo especial, produzido na medula óssea, que corre pelas veias, artérias e capilares;</a:t>
            </a:r>
          </a:p>
          <a:p>
            <a:pPr marL="285750" indent="-285750">
              <a:lnSpc>
                <a:spcPct val="12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Ele é responsável pelo transporte de nutrientes, oxigênio, gás carbônico e toxinas em nosso corpo;</a:t>
            </a:r>
          </a:p>
          <a:p>
            <a:pPr>
              <a:lnSpc>
                <a:spcPct val="120000"/>
              </a:lnSpc>
              <a:buClr>
                <a:srgbClr val="23A24A"/>
              </a:buClr>
              <a:buSzPct val="110000"/>
            </a:pPr>
            <a:r>
              <a:rPr lang="pt-BR" dirty="0"/>
              <a:t>Nele encontramos o:</a:t>
            </a:r>
          </a:p>
          <a:p>
            <a:pPr marL="285750" indent="-285750">
              <a:lnSpc>
                <a:spcPct val="12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Plasma: 55% do sangue humano (água e sais);</a:t>
            </a:r>
          </a:p>
          <a:p>
            <a:pPr marL="285750" indent="-285750">
              <a:lnSpc>
                <a:spcPct val="12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Hemácias: Especializadas em transporte de gases respiratórios;</a:t>
            </a:r>
          </a:p>
          <a:p>
            <a:pPr marL="285750" indent="-285750">
              <a:lnSpc>
                <a:spcPct val="12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Leucócitos: ou glóbulos brancos, têm a função de defender o organismo contra doenças;</a:t>
            </a:r>
          </a:p>
          <a:p>
            <a:pPr marL="285750" indent="-285750">
              <a:lnSpc>
                <a:spcPct val="12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Plaquetas: A sua principal função é a formação de coágulos, participando portanto do processo de coagulação sanguínea.</a:t>
            </a:r>
          </a:p>
          <a:p>
            <a:pPr marL="285750" indent="-285750">
              <a:lnSpc>
                <a:spcPct val="120000"/>
              </a:lnSpc>
              <a:buClr>
                <a:srgbClr val="23A24A"/>
              </a:buClr>
              <a:buSzPct val="110000"/>
              <a:buFont typeface="Arial" charset="0"/>
              <a:buChar char="•"/>
            </a:pPr>
            <a:endParaRPr lang="pt-BR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9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1488</Words>
  <Application>Microsoft Macintosh PowerPoint</Application>
  <PresentationFormat>Custom</PresentationFormat>
  <Paragraphs>139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do Office</vt:lpstr>
      <vt:lpstr>BIOLOGIA</vt:lpstr>
      <vt:lpstr>BIOLOGIA </vt:lpstr>
      <vt:lpstr>CAPÍTULO 15 –  Os tecidos e o sistema tegumentar</vt:lpstr>
      <vt:lpstr>CAPÍTULO 15 –  Os tecidos e o sistema tegumentar</vt:lpstr>
      <vt:lpstr>CAPÍTULO 16  –  Nutrição e digestão</vt:lpstr>
      <vt:lpstr>CAPÍTULO 16  –  Nutrição e digestão</vt:lpstr>
      <vt:lpstr>CAPÍTULO 17 –  A respiração</vt:lpstr>
      <vt:lpstr>CAPÍTULO 17 –  A respiração</vt:lpstr>
      <vt:lpstr>CAPÍTULO 18 –  A Circulação</vt:lpstr>
      <vt:lpstr>CAPÍTULO 18 –  A Circulação</vt:lpstr>
      <vt:lpstr>CAPÍTULO 19 –  O sistema Imunitário</vt:lpstr>
      <vt:lpstr>CAPÍTULO 19 –  O sistema Imunitário</vt:lpstr>
      <vt:lpstr>CAPÍTULO 20 –  A excreção</vt:lpstr>
      <vt:lpstr>CAPÍTULO 21 –  O sistema nervoso e os sentidos</vt:lpstr>
      <vt:lpstr>CAPÍTULO 21 –  O sistema nervoso e os sentidos</vt:lpstr>
      <vt:lpstr>CAPÍTULO 22 –  O sistema Endócrino</vt:lpstr>
      <vt:lpstr>CAPÍTULO 22 –  O sistema Endócrino</vt:lpstr>
      <vt:lpstr>CAPÍTULO 23 –  A Locomoção</vt:lpstr>
      <vt:lpstr>CAPÍTULO 23 –  A Locomoção</vt:lpstr>
      <vt:lpstr>CAPÍTULO 24 –  A Reprodução Humana</vt:lpstr>
      <vt:lpstr>CAPÍTULO 24 –  A Reprodução Humana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da obra</dc:title>
  <dc:creator>Eduardo Araujo Ribeiro</dc:creator>
  <cp:lastModifiedBy>Thais Pedroso</cp:lastModifiedBy>
  <cp:revision>148</cp:revision>
  <dcterms:created xsi:type="dcterms:W3CDTF">2016-12-23T16:43:26Z</dcterms:created>
  <dcterms:modified xsi:type="dcterms:W3CDTF">2017-04-24T13:51:45Z</dcterms:modified>
</cp:coreProperties>
</file>