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7" r:id="rId2"/>
    <p:sldId id="262" r:id="rId3"/>
    <p:sldId id="259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33">
          <p15:clr>
            <a:srgbClr val="A4A3A4"/>
          </p15:clr>
        </p15:guide>
        <p15:guide id="2" pos="71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A24A"/>
    <a:srgbClr val="1F9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96" autoAdjust="0"/>
    <p:restoredTop sz="95192"/>
  </p:normalViewPr>
  <p:slideViewPr>
    <p:cSldViewPr snapToGrid="0">
      <p:cViewPr>
        <p:scale>
          <a:sx n="95" d="100"/>
          <a:sy n="95" d="100"/>
        </p:scale>
        <p:origin x="-2784" y="-1040"/>
      </p:cViewPr>
      <p:guideLst>
        <p:guide orient="horz" pos="133"/>
        <p:guide pos="71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FB6D9-37CF-7543-89DE-A4D649010039}" type="datetimeFigureOut">
              <a:rPr lang="pt-BR" smtClean="0"/>
              <a:pPr/>
              <a:t>24/04/17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22B4F-9C4C-F747-82AF-B1E0AB6A137A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8367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000" y="-7200"/>
            <a:ext cx="12240000" cy="146736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8" y="363070"/>
            <a:ext cx="8143092" cy="1122821"/>
          </a:xfrm>
          <a:prstGeom prst="rect">
            <a:avLst/>
          </a:prstGeom>
        </p:spPr>
        <p:txBody>
          <a:bodyPr anchor="t"/>
          <a:lstStyle>
            <a:lvl1pPr algn="l">
              <a:defRPr sz="6000" b="1" baseline="0">
                <a:solidFill>
                  <a:schemeClr val="bg1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smtClean="0"/>
              <a:t>DISCIPLINA</a:t>
            </a:r>
            <a:endParaRPr lang="en-US" dirty="0"/>
          </a:p>
        </p:txBody>
      </p:sp>
      <p:sp>
        <p:nvSpPr>
          <p:cNvPr id="7" name="Retângulo 6"/>
          <p:cNvSpPr/>
          <p:nvPr userDrawn="1"/>
        </p:nvSpPr>
        <p:spPr>
          <a:xfrm>
            <a:off x="0" y="6208295"/>
            <a:ext cx="12191999" cy="649706"/>
          </a:xfrm>
          <a:prstGeom prst="rect">
            <a:avLst/>
          </a:prstGeom>
          <a:solidFill>
            <a:srgbClr val="23A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sp>
        <p:nvSpPr>
          <p:cNvPr id="8" name="Espaço Reservado para Imagem 2"/>
          <p:cNvSpPr>
            <a:spLocks noGrp="1"/>
          </p:cNvSpPr>
          <p:nvPr>
            <p:ph type="pic" idx="14" hasCustomPrompt="1"/>
          </p:nvPr>
        </p:nvSpPr>
        <p:spPr>
          <a:xfrm>
            <a:off x="-24000" y="1451429"/>
            <a:ext cx="12240000" cy="4762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Imagem para fundo</a:t>
            </a:r>
            <a:endParaRPr lang="en-US" dirty="0"/>
          </a:p>
        </p:txBody>
      </p:sp>
      <p:pic>
        <p:nvPicPr>
          <p:cNvPr id="9" name="Picture 8" descr="biologia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0337" y="211138"/>
            <a:ext cx="1119338" cy="111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78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07" y="882817"/>
            <a:ext cx="11172043" cy="338465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23A24A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5892800" y="1550945"/>
            <a:ext cx="5822950" cy="4176722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grande</a:t>
            </a:r>
            <a:endParaRPr lang="en-US" dirty="0"/>
          </a:p>
        </p:txBody>
      </p:sp>
      <p:sp>
        <p:nvSpPr>
          <p:cNvPr id="12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sp>
        <p:nvSpPr>
          <p:cNvPr id="20" name="Espaço Reservado para Texto 12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9862403" y="3398068"/>
            <a:ext cx="4182945" cy="4762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sp>
        <p:nvSpPr>
          <p:cNvPr id="24" name="Espaço Reservado para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5892800" y="5791195"/>
            <a:ext cx="5822950" cy="5655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25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543707" y="1584959"/>
            <a:ext cx="5095093" cy="46384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+mn-lt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23A24A"/>
              </a:buClr>
              <a:buFont typeface="LucidaGrande" charset="0"/>
              <a:buChar char="●"/>
              <a:defRPr sz="1800" b="0" i="0">
                <a:latin typeface="+mn-lt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2"/>
            <a:r>
              <a:rPr lang="en-US" dirty="0" err="1" smtClean="0"/>
              <a:t>Terceiro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r>
              <a:rPr lang="en-US" dirty="0" smtClean="0"/>
              <a:t>: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pt-BR" dirty="0"/>
          </a:p>
        </p:txBody>
      </p:sp>
      <p:cxnSp>
        <p:nvCxnSpPr>
          <p:cNvPr id="23" name="Conector Reto 22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23A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23A24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16" name="Shape 133"/>
          <p:cNvPicPr preferRelativeResize="0">
            <a:picLocks/>
          </p:cNvPicPr>
          <p:nvPr userDrawn="1"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472739" y="6292501"/>
            <a:ext cx="1439998" cy="36631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 userDrawn="1"/>
        </p:nvSpPr>
        <p:spPr>
          <a:xfrm>
            <a:off x="543707" y="6298367"/>
            <a:ext cx="324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BIOLOGIA</a:t>
            </a:r>
            <a:r>
              <a:rPr lang="pt-BR" sz="1200" baseline="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| Volume 2 – 4º </a:t>
            </a:r>
            <a:r>
              <a:rPr lang="en-US" sz="1200" dirty="0" err="1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Bimestre</a:t>
            </a:r>
            <a:endParaRPr lang="pt-BR" sz="1200" dirty="0">
              <a:solidFill>
                <a:srgbClr val="23A24A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93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07" y="882817"/>
            <a:ext cx="11172043" cy="338465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23A24A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5892800" y="1550944"/>
            <a:ext cx="5822950" cy="4672435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grande</a:t>
            </a:r>
            <a:endParaRPr lang="en-US" dirty="0"/>
          </a:p>
        </p:txBody>
      </p:sp>
      <p:sp>
        <p:nvSpPr>
          <p:cNvPr id="12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sp>
        <p:nvSpPr>
          <p:cNvPr id="20" name="Espaço Reservado para Texto 12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9862403" y="3398068"/>
            <a:ext cx="4182945" cy="4762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sp>
        <p:nvSpPr>
          <p:cNvPr id="24" name="Espaço Reservado para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9296401" y="4390379"/>
            <a:ext cx="2419348" cy="1833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25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543707" y="1584959"/>
            <a:ext cx="5095093" cy="46384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+mn-lt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23A24A"/>
              </a:buClr>
              <a:buFont typeface="LucidaGrande" charset="0"/>
              <a:buChar char="●"/>
              <a:defRPr sz="1800" b="0" i="0">
                <a:latin typeface="+mn-lt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2"/>
            <a:r>
              <a:rPr lang="en-US" dirty="0" err="1" smtClean="0"/>
              <a:t>Terceiro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r>
              <a:rPr lang="en-US" dirty="0" smtClean="0"/>
              <a:t>: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pt-BR" dirty="0"/>
          </a:p>
        </p:txBody>
      </p:sp>
      <p:cxnSp>
        <p:nvCxnSpPr>
          <p:cNvPr id="22" name="Conector Reto 21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23A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23A24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16" name="Shape 133"/>
          <p:cNvPicPr preferRelativeResize="0">
            <a:picLocks/>
          </p:cNvPicPr>
          <p:nvPr userDrawn="1"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472739" y="6292501"/>
            <a:ext cx="1439998" cy="36631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 userDrawn="1"/>
        </p:nvSpPr>
        <p:spPr>
          <a:xfrm>
            <a:off x="543707" y="6298367"/>
            <a:ext cx="324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BIOLOGIA</a:t>
            </a:r>
            <a:r>
              <a:rPr lang="pt-BR" sz="1200" baseline="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| Volume 2 – 4º </a:t>
            </a:r>
            <a:r>
              <a:rPr lang="en-US" sz="1200" dirty="0" err="1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Bimestre</a:t>
            </a:r>
            <a:endParaRPr lang="pt-BR" sz="1200" dirty="0">
              <a:solidFill>
                <a:srgbClr val="23A24A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897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07" y="882817"/>
            <a:ext cx="11172043" cy="338465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23A24A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5892800" y="1550944"/>
            <a:ext cx="5822950" cy="4672435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grande</a:t>
            </a:r>
            <a:endParaRPr lang="en-US" dirty="0"/>
          </a:p>
        </p:txBody>
      </p:sp>
      <p:sp>
        <p:nvSpPr>
          <p:cNvPr id="12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sp>
        <p:nvSpPr>
          <p:cNvPr id="20" name="Espaço Reservado para Texto 12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9862403" y="3398068"/>
            <a:ext cx="4182945" cy="4762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sp>
        <p:nvSpPr>
          <p:cNvPr id="24" name="Espaço Reservado para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5892799" y="4809067"/>
            <a:ext cx="2419348" cy="14143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25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543707" y="1584959"/>
            <a:ext cx="5095093" cy="46384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+mn-lt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23A24A"/>
              </a:buClr>
              <a:buFont typeface="LucidaGrande" charset="0"/>
              <a:buChar char="●"/>
              <a:defRPr sz="1800" b="0" i="0">
                <a:latin typeface="+mn-lt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2"/>
            <a:r>
              <a:rPr lang="en-US" dirty="0" err="1" smtClean="0"/>
              <a:t>Terceiro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r>
              <a:rPr lang="en-US" dirty="0" smtClean="0"/>
              <a:t>: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pt-BR" dirty="0"/>
          </a:p>
        </p:txBody>
      </p:sp>
      <p:cxnSp>
        <p:nvCxnSpPr>
          <p:cNvPr id="22" name="Conector Reto 21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23A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23A24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16" name="Shape 133"/>
          <p:cNvPicPr preferRelativeResize="0">
            <a:picLocks/>
          </p:cNvPicPr>
          <p:nvPr userDrawn="1"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472739" y="6292501"/>
            <a:ext cx="1439998" cy="36631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 userDrawn="1"/>
        </p:nvSpPr>
        <p:spPr>
          <a:xfrm>
            <a:off x="543707" y="6298367"/>
            <a:ext cx="324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BIOLOGIA</a:t>
            </a:r>
            <a:r>
              <a:rPr lang="pt-BR" sz="1200" baseline="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| Volume 2 – 4º </a:t>
            </a:r>
            <a:r>
              <a:rPr lang="en-US" sz="1200" dirty="0" err="1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Bimestre</a:t>
            </a:r>
            <a:endParaRPr lang="pt-BR" sz="1200" dirty="0">
              <a:solidFill>
                <a:srgbClr val="23A24A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64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07" y="882817"/>
            <a:ext cx="11172043" cy="338465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23A24A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543707" y="3463052"/>
            <a:ext cx="6991626" cy="2760327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grande</a:t>
            </a:r>
            <a:endParaRPr lang="en-US" dirty="0"/>
          </a:p>
        </p:txBody>
      </p:sp>
      <p:sp>
        <p:nvSpPr>
          <p:cNvPr id="12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sp>
        <p:nvSpPr>
          <p:cNvPr id="20" name="Espaço Reservado para Texto 12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965187" y="4725952"/>
            <a:ext cx="2760329" cy="2345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sp>
        <p:nvSpPr>
          <p:cNvPr id="24" name="Espaço Reservado para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543707" y="5082363"/>
            <a:ext cx="1944312" cy="114101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25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543707" y="1584960"/>
            <a:ext cx="6991626" cy="1753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+mn-lt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23A24A"/>
              </a:buClr>
              <a:buFont typeface="LucidaGrande" charset="0"/>
              <a:buChar char="●"/>
              <a:defRPr sz="1800" b="0" i="0">
                <a:latin typeface="+mn-lt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2"/>
            <a:r>
              <a:rPr lang="en-US" dirty="0" err="1" smtClean="0"/>
              <a:t>Terceiro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r>
              <a:rPr lang="en-US" dirty="0" smtClean="0"/>
              <a:t>: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13" name="Espaço Reservado para Imagem 2"/>
          <p:cNvSpPr>
            <a:spLocks noGrp="1"/>
          </p:cNvSpPr>
          <p:nvPr>
            <p:ph type="pic" idx="31" hasCustomPrompt="1"/>
          </p:nvPr>
        </p:nvSpPr>
        <p:spPr>
          <a:xfrm>
            <a:off x="7992532" y="1550945"/>
            <a:ext cx="3723217" cy="4207494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média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14" name="Espaço Reservado para Texto 12"/>
          <p:cNvSpPr>
            <a:spLocks noGrp="1"/>
          </p:cNvSpPr>
          <p:nvPr>
            <p:ph type="body" sz="quarter" idx="25" hasCustomPrompt="1"/>
          </p:nvPr>
        </p:nvSpPr>
        <p:spPr>
          <a:xfrm>
            <a:off x="7992533" y="5850504"/>
            <a:ext cx="3723216" cy="3661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15" name="Espaço Reservado para Texto 12"/>
          <p:cNvSpPr>
            <a:spLocks noGrp="1"/>
          </p:cNvSpPr>
          <p:nvPr>
            <p:ph type="body" sz="quarter" idx="32" hasCustomPrompt="1"/>
          </p:nvPr>
        </p:nvSpPr>
        <p:spPr>
          <a:xfrm rot="16200000">
            <a:off x="9737146" y="3523325"/>
            <a:ext cx="4213717" cy="256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cxnSp>
        <p:nvCxnSpPr>
          <p:cNvPr id="27" name="Conector Reto 26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23A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23A24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21" name="Shape 133"/>
          <p:cNvPicPr preferRelativeResize="0">
            <a:picLocks/>
          </p:cNvPicPr>
          <p:nvPr userDrawn="1"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472739" y="6292501"/>
            <a:ext cx="1439998" cy="36631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 userDrawn="1"/>
        </p:nvSpPr>
        <p:spPr>
          <a:xfrm>
            <a:off x="543707" y="6298367"/>
            <a:ext cx="324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BIOLOGIA</a:t>
            </a:r>
            <a:r>
              <a:rPr lang="pt-BR" sz="1200" baseline="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| Volume 2 – 4º </a:t>
            </a:r>
            <a:r>
              <a:rPr lang="en-US" sz="1200" dirty="0" err="1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Bimestre</a:t>
            </a:r>
            <a:endParaRPr lang="pt-BR" sz="1200" dirty="0">
              <a:solidFill>
                <a:srgbClr val="23A24A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696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000" y="-7200"/>
            <a:ext cx="12240000" cy="146736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8" y="363070"/>
            <a:ext cx="8143092" cy="1122821"/>
          </a:xfrm>
          <a:prstGeom prst="rect">
            <a:avLst/>
          </a:prstGeom>
        </p:spPr>
        <p:txBody>
          <a:bodyPr anchor="t"/>
          <a:lstStyle>
            <a:lvl1pPr algn="l">
              <a:defRPr sz="6000" b="1" baseline="0">
                <a:solidFill>
                  <a:schemeClr val="bg1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smtClean="0"/>
              <a:t>DISCIPLINA</a:t>
            </a:r>
            <a:endParaRPr lang="en-US" dirty="0"/>
          </a:p>
        </p:txBody>
      </p:sp>
      <p:sp>
        <p:nvSpPr>
          <p:cNvPr id="7" name="Retângulo 6"/>
          <p:cNvSpPr/>
          <p:nvPr userDrawn="1"/>
        </p:nvSpPr>
        <p:spPr>
          <a:xfrm>
            <a:off x="0" y="6208295"/>
            <a:ext cx="12191999" cy="649706"/>
          </a:xfrm>
          <a:prstGeom prst="rect">
            <a:avLst/>
          </a:prstGeom>
          <a:solidFill>
            <a:srgbClr val="23A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4" name="Picture 3" descr="quimica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0875" y="211138"/>
            <a:ext cx="1108800" cy="1108800"/>
          </a:xfrm>
          <a:prstGeom prst="rect">
            <a:avLst/>
          </a:prstGeom>
        </p:spPr>
      </p:pic>
      <p:sp>
        <p:nvSpPr>
          <p:cNvPr id="11" name="Espaço Reservado para Imagem 2"/>
          <p:cNvSpPr>
            <a:spLocks noGrp="1"/>
          </p:cNvSpPr>
          <p:nvPr>
            <p:ph type="pic" idx="14" hasCustomPrompt="1"/>
          </p:nvPr>
        </p:nvSpPr>
        <p:spPr>
          <a:xfrm>
            <a:off x="-24000" y="1451429"/>
            <a:ext cx="12240000" cy="4762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Imagem para fundo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50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000" y="-7200"/>
            <a:ext cx="12240000" cy="146736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8" y="363070"/>
            <a:ext cx="8143092" cy="1122821"/>
          </a:xfrm>
          <a:prstGeom prst="rect">
            <a:avLst/>
          </a:prstGeom>
        </p:spPr>
        <p:txBody>
          <a:bodyPr anchor="t"/>
          <a:lstStyle>
            <a:lvl1pPr algn="l">
              <a:defRPr sz="6000" b="1" baseline="0">
                <a:solidFill>
                  <a:schemeClr val="bg1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smtClean="0"/>
              <a:t>DISCIPLINA</a:t>
            </a:r>
            <a:endParaRPr lang="en-US" dirty="0"/>
          </a:p>
        </p:txBody>
      </p:sp>
      <p:sp>
        <p:nvSpPr>
          <p:cNvPr id="7" name="Retângulo 6"/>
          <p:cNvSpPr/>
          <p:nvPr userDrawn="1"/>
        </p:nvSpPr>
        <p:spPr>
          <a:xfrm>
            <a:off x="0" y="6208295"/>
            <a:ext cx="12191999" cy="649706"/>
          </a:xfrm>
          <a:prstGeom prst="rect">
            <a:avLst/>
          </a:prstGeom>
          <a:solidFill>
            <a:srgbClr val="23A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9" name="Picture 8" descr="fisica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3623" y="211138"/>
            <a:ext cx="936051" cy="1046767"/>
          </a:xfrm>
          <a:prstGeom prst="rect">
            <a:avLst/>
          </a:prstGeom>
        </p:spPr>
      </p:pic>
      <p:sp>
        <p:nvSpPr>
          <p:cNvPr id="11" name="Espaço Reservado para Imagem 2"/>
          <p:cNvSpPr>
            <a:spLocks noGrp="1"/>
          </p:cNvSpPr>
          <p:nvPr>
            <p:ph type="pic" idx="14" hasCustomPrompt="1"/>
          </p:nvPr>
        </p:nvSpPr>
        <p:spPr>
          <a:xfrm>
            <a:off x="-24000" y="1451429"/>
            <a:ext cx="12240000" cy="4762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Imagem para fundo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964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 da o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Espaço Reservado para Imagem 2"/>
          <p:cNvSpPr>
            <a:spLocks noGrp="1"/>
          </p:cNvSpPr>
          <p:nvPr>
            <p:ph type="pic" idx="14" hasCustomPrompt="1"/>
          </p:nvPr>
        </p:nvSpPr>
        <p:spPr>
          <a:xfrm>
            <a:off x="-1" y="1485891"/>
            <a:ext cx="12191999" cy="4722403"/>
          </a:xfrm>
          <a:prstGeom prst="rect">
            <a:avLst/>
          </a:prstGeom>
          <a:effectLst>
            <a:glow>
              <a:schemeClr val="accent1"/>
            </a:glow>
          </a:effectLst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Imagem para fundo, com </a:t>
            </a:r>
            <a:r>
              <a:rPr lang="pt-BR" dirty="0" err="1" smtClean="0"/>
              <a:t>transpar</a:t>
            </a:r>
            <a:r>
              <a:rPr lang="en-US" dirty="0" err="1" smtClean="0"/>
              <a:t>ência</a:t>
            </a:r>
            <a:endParaRPr lang="en-US" dirty="0"/>
          </a:p>
        </p:txBody>
      </p:sp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00" y="-14400"/>
            <a:ext cx="12229200" cy="1489174"/>
          </a:xfrm>
          <a:prstGeom prst="rect">
            <a:avLst/>
          </a:prstGeom>
        </p:spPr>
      </p:pic>
      <p:sp>
        <p:nvSpPr>
          <p:cNvPr id="7" name="Retângulo 6"/>
          <p:cNvSpPr/>
          <p:nvPr userDrawn="1"/>
        </p:nvSpPr>
        <p:spPr>
          <a:xfrm>
            <a:off x="0" y="6208295"/>
            <a:ext cx="12191999" cy="649706"/>
          </a:xfrm>
          <a:prstGeom prst="rect">
            <a:avLst/>
          </a:prstGeom>
          <a:solidFill>
            <a:srgbClr val="23A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sp>
        <p:nvSpPr>
          <p:cNvPr id="13" name="Espaço Reservado para Imagem 2"/>
          <p:cNvSpPr>
            <a:spLocks noGrp="1"/>
          </p:cNvSpPr>
          <p:nvPr>
            <p:ph type="pic" idx="18" hasCustomPrompt="1"/>
          </p:nvPr>
        </p:nvSpPr>
        <p:spPr>
          <a:xfrm>
            <a:off x="2762663" y="4507973"/>
            <a:ext cx="2542673" cy="1501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Logo editora</a:t>
            </a:r>
            <a:endParaRPr lang="en-US" dirty="0"/>
          </a:p>
        </p:txBody>
      </p:sp>
      <p:sp>
        <p:nvSpPr>
          <p:cNvPr id="12" name="Retângulo 11"/>
          <p:cNvSpPr/>
          <p:nvPr userDrawn="1"/>
        </p:nvSpPr>
        <p:spPr>
          <a:xfrm>
            <a:off x="-1" y="2615609"/>
            <a:ext cx="12192001" cy="1765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sp>
        <p:nvSpPr>
          <p:cNvPr id="21" name="Título 1"/>
          <p:cNvSpPr>
            <a:spLocks noGrp="1"/>
          </p:cNvSpPr>
          <p:nvPr>
            <p:ph type="ctrTitle" hasCustomPrompt="1"/>
          </p:nvPr>
        </p:nvSpPr>
        <p:spPr>
          <a:xfrm>
            <a:off x="961344" y="2909498"/>
            <a:ext cx="6098675" cy="65202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0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err="1" smtClean="0"/>
              <a:t>T</a:t>
            </a:r>
            <a:r>
              <a:rPr lang="en-US" dirty="0" err="1" smtClean="0"/>
              <a:t>ítulo</a:t>
            </a:r>
            <a:r>
              <a:rPr lang="en-US" dirty="0" smtClean="0"/>
              <a:t> da </a:t>
            </a:r>
            <a:r>
              <a:rPr lang="en-US" dirty="0" err="1" smtClean="0"/>
              <a:t>obra</a:t>
            </a:r>
            <a:endParaRPr lang="en-US" dirty="0"/>
          </a:p>
        </p:txBody>
      </p:sp>
      <p:sp>
        <p:nvSpPr>
          <p:cNvPr id="30" name="Espaço Reservado para Texto 28"/>
          <p:cNvSpPr>
            <a:spLocks noGrp="1"/>
          </p:cNvSpPr>
          <p:nvPr>
            <p:ph type="body" sz="quarter" idx="19" hasCustomPrompt="1"/>
          </p:nvPr>
        </p:nvSpPr>
        <p:spPr>
          <a:xfrm>
            <a:off x="962147" y="3575743"/>
            <a:ext cx="6097872" cy="5572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 err="1" smtClean="0"/>
              <a:t>Autor</a:t>
            </a:r>
            <a:r>
              <a:rPr lang="en-US" dirty="0" smtClean="0"/>
              <a:t> – </a:t>
            </a:r>
            <a:r>
              <a:rPr lang="en-US" dirty="0" err="1" smtClean="0"/>
              <a:t>Ano</a:t>
            </a:r>
            <a:endParaRPr lang="pt-BR" dirty="0"/>
          </a:p>
        </p:txBody>
      </p:sp>
      <p:sp>
        <p:nvSpPr>
          <p:cNvPr id="10" name="Espaço Reservado para Imagem 2"/>
          <p:cNvSpPr>
            <a:spLocks noGrp="1"/>
          </p:cNvSpPr>
          <p:nvPr>
            <p:ph type="pic" idx="15" hasCustomPrompt="1"/>
          </p:nvPr>
        </p:nvSpPr>
        <p:spPr>
          <a:xfrm rot="515666">
            <a:off x="7713727" y="1831417"/>
            <a:ext cx="2856039" cy="3967233"/>
          </a:xfrm>
          <a:prstGeom prst="rect">
            <a:avLst/>
          </a:prstGeom>
          <a:solidFill>
            <a:schemeClr val="bg2"/>
          </a:solidFill>
          <a:ln>
            <a:solidFill>
              <a:srgbClr val="23A24A">
                <a:alpha val="50000"/>
              </a:srgbClr>
            </a:solidFill>
          </a:ln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Capa da Obra/volume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375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 rot="275026">
            <a:off x="8349912" y="1790380"/>
            <a:ext cx="3105522" cy="4056025"/>
          </a:xfrm>
          <a:prstGeom prst="rect">
            <a:avLst/>
          </a:prstGeom>
          <a:solidFill>
            <a:srgbClr val="23A24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9" hasCustomPrompt="1"/>
          </p:nvPr>
        </p:nvSpPr>
        <p:spPr>
          <a:xfrm>
            <a:off x="7838135" y="1375066"/>
            <a:ext cx="3105522" cy="40886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23A24A"/>
            </a:solidFill>
          </a:ln>
        </p:spPr>
        <p:txBody>
          <a:bodyPr/>
          <a:lstStyle>
            <a:lvl1pPr marL="0" indent="0">
              <a:buNone/>
              <a:defRPr sz="32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Capa da Obra/volume</a:t>
            </a:r>
            <a:endParaRPr lang="en-US" dirty="0"/>
          </a:p>
        </p:txBody>
      </p: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9" y="277218"/>
            <a:ext cx="11531281" cy="69296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66589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0" baseline="0">
                <a:solidFill>
                  <a:schemeClr val="bg1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smtClean="0"/>
              <a:t>Unidade – Disciplina</a:t>
            </a:r>
            <a:endParaRPr lang="en-US" dirty="0"/>
          </a:p>
        </p:txBody>
      </p:sp>
      <p:sp>
        <p:nvSpPr>
          <p:cNvPr id="28" name="Espaço Reservado para Texto 26"/>
          <p:cNvSpPr>
            <a:spLocks noGrp="1"/>
          </p:cNvSpPr>
          <p:nvPr>
            <p:ph type="body" sz="quarter" idx="21" hasCustomPrompt="1"/>
          </p:nvPr>
        </p:nvSpPr>
        <p:spPr>
          <a:xfrm>
            <a:off x="543706" y="1607396"/>
            <a:ext cx="6625545" cy="4310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 err="1" smtClean="0"/>
              <a:t>Nessa</a:t>
            </a:r>
            <a:r>
              <a:rPr lang="en-US" dirty="0" smtClean="0"/>
              <a:t> </a:t>
            </a:r>
            <a:r>
              <a:rPr lang="en-US" dirty="0" err="1" smtClean="0"/>
              <a:t>unidade</a:t>
            </a:r>
            <a:r>
              <a:rPr lang="en-US" dirty="0" smtClean="0"/>
              <a:t>:</a:t>
            </a:r>
            <a:endParaRPr lang="pt-BR" dirty="0"/>
          </a:p>
        </p:txBody>
      </p:sp>
      <p:sp>
        <p:nvSpPr>
          <p:cNvPr id="29" name="Espaço Reservado para Texto 28"/>
          <p:cNvSpPr>
            <a:spLocks noGrp="1"/>
          </p:cNvSpPr>
          <p:nvPr>
            <p:ph type="body" sz="quarter" idx="20" hasCustomPrompt="1"/>
          </p:nvPr>
        </p:nvSpPr>
        <p:spPr>
          <a:xfrm>
            <a:off x="543707" y="2038452"/>
            <a:ext cx="6625544" cy="57842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buClr>
                <a:srgbClr val="23A24A"/>
              </a:buClr>
              <a:buFont typeface="LucidaGrande" charset="0"/>
              <a:buChar char="●"/>
              <a:defRPr sz="18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</a:lstStyle>
          <a:p>
            <a:pPr lvl="0"/>
            <a:r>
              <a:rPr lang="en-US" dirty="0" err="1" smtClean="0"/>
              <a:t>Autor</a:t>
            </a:r>
            <a:r>
              <a:rPr lang="en-US" dirty="0" smtClean="0"/>
              <a:t> – </a:t>
            </a:r>
            <a:r>
              <a:rPr lang="en-US" dirty="0" err="1" smtClean="0"/>
              <a:t>Ano</a:t>
            </a:r>
            <a:endParaRPr lang="pt-BR" dirty="0"/>
          </a:p>
        </p:txBody>
      </p:sp>
      <p:cxnSp>
        <p:nvCxnSpPr>
          <p:cNvPr id="5" name="Conector Reto 4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23A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23A24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43707" y="6298367"/>
            <a:ext cx="324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BIOLOGIA</a:t>
            </a:r>
            <a:r>
              <a:rPr lang="pt-BR" sz="1200" baseline="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| Volume 2 – 4º </a:t>
            </a:r>
            <a:r>
              <a:rPr lang="en-US" sz="1200" dirty="0" err="1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Bimestre</a:t>
            </a:r>
            <a:endParaRPr lang="pt-BR" sz="1200" dirty="0">
              <a:solidFill>
                <a:srgbClr val="23A24A"/>
              </a:solidFill>
              <a:latin typeface="+mn-lt"/>
              <a:ea typeface="Calibri" charset="0"/>
              <a:cs typeface="Calibri" charset="0"/>
            </a:endParaRPr>
          </a:p>
        </p:txBody>
      </p:sp>
      <p:pic>
        <p:nvPicPr>
          <p:cNvPr id="15" name="Shape 133"/>
          <p:cNvPicPr preferRelativeResize="0">
            <a:picLocks/>
          </p:cNvPicPr>
          <p:nvPr userDrawn="1"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472739" y="6292501"/>
            <a:ext cx="1439998" cy="366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9369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07" y="882817"/>
            <a:ext cx="11172043" cy="338465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23A24A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543707" y="1584960"/>
            <a:ext cx="7567360" cy="4662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+mn-lt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23A24A"/>
              </a:buClr>
              <a:buFont typeface="LucidaGrande" charset="0"/>
              <a:buChar char="●"/>
              <a:defRPr sz="1800" b="0" i="0">
                <a:latin typeface="+mn-lt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2"/>
            <a:r>
              <a:rPr lang="en-US" dirty="0" err="1" smtClean="0"/>
              <a:t>Terceiro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r>
              <a:rPr lang="en-US" dirty="0" smtClean="0"/>
              <a:t>: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8111067" y="1584960"/>
            <a:ext cx="3722647" cy="39353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Grafismo </a:t>
            </a:r>
            <a:r>
              <a:rPr lang="pt-BR" dirty="0" err="1" smtClean="0"/>
              <a:t>icone</a:t>
            </a:r>
            <a:r>
              <a:rPr lang="pt-BR" dirty="0" smtClean="0"/>
              <a:t> ou </a:t>
            </a:r>
            <a:r>
              <a:rPr lang="pt-BR" dirty="0" err="1" smtClean="0"/>
              <a:t>s</a:t>
            </a:r>
            <a:r>
              <a:rPr lang="en-US" dirty="0" err="1" smtClean="0"/>
              <a:t>ímbolo</a:t>
            </a:r>
            <a:endParaRPr lang="en-US" dirty="0"/>
          </a:p>
        </p:txBody>
      </p:sp>
      <p:sp>
        <p:nvSpPr>
          <p:cNvPr id="21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cxnSp>
        <p:nvCxnSpPr>
          <p:cNvPr id="22" name="Conector Reto 21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23A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23A24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14" name="Shape 133"/>
          <p:cNvPicPr preferRelativeResize="0">
            <a:picLocks/>
          </p:cNvPicPr>
          <p:nvPr userDrawn="1"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472739" y="6292501"/>
            <a:ext cx="1439998" cy="36631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 userDrawn="1"/>
        </p:nvSpPr>
        <p:spPr>
          <a:xfrm>
            <a:off x="543707" y="6298367"/>
            <a:ext cx="324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BIOLOGIA</a:t>
            </a:r>
            <a:r>
              <a:rPr lang="pt-BR" sz="1200" baseline="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| Volume 2 – 4º </a:t>
            </a:r>
            <a:r>
              <a:rPr lang="en-US" sz="1200" dirty="0" err="1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Bimestre</a:t>
            </a:r>
            <a:endParaRPr lang="pt-BR" sz="1200" dirty="0">
              <a:solidFill>
                <a:srgbClr val="23A24A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82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07" y="882817"/>
            <a:ext cx="11172043" cy="338465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23A24A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543707" y="1584959"/>
            <a:ext cx="5880311" cy="46844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+mn-lt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23A24A"/>
              </a:buClr>
              <a:buFont typeface="LucidaGrande" charset="0"/>
              <a:buChar char="●"/>
              <a:defRPr sz="1800" b="0" i="0">
                <a:latin typeface="+mn-lt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2"/>
            <a:r>
              <a:rPr lang="en-US" dirty="0" err="1" smtClean="0"/>
              <a:t>Terceiro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r>
              <a:rPr lang="en-US" dirty="0" smtClean="0"/>
              <a:t>:</a:t>
            </a:r>
          </a:p>
          <a:p>
            <a:pPr lvl="3"/>
            <a:r>
              <a:rPr lang="en-US" dirty="0" smtClean="0"/>
              <a:t>Quarto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4"/>
            <a:r>
              <a:rPr lang="en-US" dirty="0" err="1" smtClean="0"/>
              <a:t>Quinto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4" name="Retângulo 3"/>
          <p:cNvSpPr/>
          <p:nvPr userDrawn="1"/>
        </p:nvSpPr>
        <p:spPr>
          <a:xfrm rot="461075">
            <a:off x="6975945" y="1540543"/>
            <a:ext cx="3742266" cy="4528109"/>
          </a:xfrm>
          <a:prstGeom prst="rect">
            <a:avLst/>
          </a:prstGeom>
          <a:solidFill>
            <a:srgbClr val="23A24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6842954" y="1550945"/>
            <a:ext cx="3742266" cy="4528109"/>
          </a:xfrm>
          <a:prstGeom prst="rect">
            <a:avLst/>
          </a:prstGeom>
          <a:solidFill>
            <a:schemeClr val="bg1"/>
          </a:solidFill>
          <a:ln w="19050">
            <a:solidFill>
              <a:srgbClr val="23A24A">
                <a:alpha val="50000"/>
              </a:srgbClr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grande</a:t>
            </a:r>
            <a:endParaRPr lang="en-US" dirty="0"/>
          </a:p>
        </p:txBody>
      </p:sp>
      <p:sp>
        <p:nvSpPr>
          <p:cNvPr id="12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cxnSp>
        <p:nvCxnSpPr>
          <p:cNvPr id="23" name="Conector Reto 22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23A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23A24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15" name="Shape 133"/>
          <p:cNvPicPr preferRelativeResize="0">
            <a:picLocks/>
          </p:cNvPicPr>
          <p:nvPr userDrawn="1"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472739" y="6292501"/>
            <a:ext cx="1439998" cy="36631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 userDrawn="1"/>
        </p:nvSpPr>
        <p:spPr>
          <a:xfrm>
            <a:off x="543707" y="6298367"/>
            <a:ext cx="324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BIOLOGIA</a:t>
            </a:r>
            <a:r>
              <a:rPr lang="pt-BR" sz="1200" baseline="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| Volume 2 – 4º </a:t>
            </a:r>
            <a:r>
              <a:rPr lang="en-US" sz="1200" dirty="0" err="1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Bimestre</a:t>
            </a:r>
            <a:endParaRPr lang="pt-BR" sz="1200" dirty="0">
              <a:solidFill>
                <a:srgbClr val="23A24A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814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07" y="882817"/>
            <a:ext cx="11172043" cy="338465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23A24A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2573867" y="1544720"/>
            <a:ext cx="3555861" cy="17403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6299200" y="1550945"/>
            <a:ext cx="5416550" cy="2987187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média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12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sp>
        <p:nvSpPr>
          <p:cNvPr id="17" name="Espaço Reservado para Texto 12"/>
          <p:cNvSpPr>
            <a:spLocks noGrp="1"/>
          </p:cNvSpPr>
          <p:nvPr>
            <p:ph type="body" sz="quarter" idx="25" hasCustomPrompt="1"/>
          </p:nvPr>
        </p:nvSpPr>
        <p:spPr>
          <a:xfrm>
            <a:off x="7535333" y="4646088"/>
            <a:ext cx="4180416" cy="3831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20" name="Espaço Reservado para Texto 12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10364037" y="2896435"/>
            <a:ext cx="2993410" cy="2899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sp>
        <p:nvSpPr>
          <p:cNvPr id="21" name="Espaço Reservado para Imagem 2"/>
          <p:cNvSpPr>
            <a:spLocks noGrp="1"/>
          </p:cNvSpPr>
          <p:nvPr>
            <p:ph type="pic" idx="27" hasCustomPrompt="1"/>
          </p:nvPr>
        </p:nvSpPr>
        <p:spPr>
          <a:xfrm>
            <a:off x="2929467" y="3322537"/>
            <a:ext cx="3790880" cy="2972512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média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22" name="Espaço Reservado para Texto 12"/>
          <p:cNvSpPr>
            <a:spLocks noGrp="1"/>
          </p:cNvSpPr>
          <p:nvPr>
            <p:ph type="body" sz="quarter" idx="28" hasCustomPrompt="1"/>
          </p:nvPr>
        </p:nvSpPr>
        <p:spPr>
          <a:xfrm>
            <a:off x="543707" y="3309984"/>
            <a:ext cx="2385760" cy="2985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l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23" name="Espaço Reservado para Texto 12"/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6052955" y="5354536"/>
            <a:ext cx="1699980" cy="181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sp>
        <p:nvSpPr>
          <p:cNvPr id="24" name="Espaço Reservado para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7085544" y="5452534"/>
            <a:ext cx="3622211" cy="8418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cxnSp>
        <p:nvCxnSpPr>
          <p:cNvPr id="33" name="Conector Reto 32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23A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23A24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27" name="Shape 133"/>
          <p:cNvPicPr preferRelativeResize="0">
            <a:picLocks/>
          </p:cNvPicPr>
          <p:nvPr userDrawn="1"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472739" y="6292501"/>
            <a:ext cx="1439998" cy="36631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 userDrawn="1"/>
        </p:nvSpPr>
        <p:spPr>
          <a:xfrm>
            <a:off x="543707" y="6298367"/>
            <a:ext cx="324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BIOLOGIA</a:t>
            </a:r>
            <a:r>
              <a:rPr lang="pt-BR" sz="1200" baseline="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| Volume 2 – 4º </a:t>
            </a:r>
            <a:r>
              <a:rPr lang="en-US" sz="1200" dirty="0" err="1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Bimestre</a:t>
            </a:r>
            <a:endParaRPr lang="pt-BR" sz="1200" dirty="0">
              <a:solidFill>
                <a:srgbClr val="23A24A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883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43707" y="363071"/>
            <a:ext cx="9046341" cy="35857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 cap="all" baseline="0">
                <a:solidFill>
                  <a:srgbClr val="23A24A"/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pt-BR" dirty="0" err="1" smtClean="0"/>
              <a:t>Cap</a:t>
            </a:r>
            <a:r>
              <a:rPr lang="en-US" dirty="0" err="1" smtClean="0"/>
              <a:t>ítulo</a:t>
            </a:r>
            <a:r>
              <a:rPr lang="en-US" dirty="0" smtClean="0"/>
              <a:t> – </a:t>
            </a:r>
            <a:r>
              <a:rPr lang="en-US" dirty="0" err="1" smtClean="0"/>
              <a:t>Tema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07" y="882817"/>
            <a:ext cx="11172043" cy="338465"/>
          </a:xfrm>
          <a:prstGeom prst="rect">
            <a:avLst/>
          </a:prstGeom>
        </p:spPr>
      </p:pic>
      <p:cxnSp>
        <p:nvCxnSpPr>
          <p:cNvPr id="8" name="Conector Reto 7"/>
          <p:cNvCxnSpPr/>
          <p:nvPr userDrawn="1"/>
        </p:nvCxnSpPr>
        <p:spPr>
          <a:xfrm>
            <a:off x="543707" y="792084"/>
            <a:ext cx="11172043" cy="0"/>
          </a:xfrm>
          <a:prstGeom prst="line">
            <a:avLst/>
          </a:prstGeom>
          <a:ln w="28575">
            <a:solidFill>
              <a:srgbClr val="23A24A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ço Reservado para Texto 12"/>
          <p:cNvSpPr>
            <a:spLocks noGrp="1"/>
          </p:cNvSpPr>
          <p:nvPr>
            <p:ph type="body" sz="quarter" idx="23" hasCustomPrompt="1"/>
          </p:nvPr>
        </p:nvSpPr>
        <p:spPr>
          <a:xfrm>
            <a:off x="5554133" y="1534286"/>
            <a:ext cx="6161617" cy="10842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l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19" name="Espaço Reservado para Imagem 2"/>
          <p:cNvSpPr>
            <a:spLocks noGrp="1"/>
          </p:cNvSpPr>
          <p:nvPr>
            <p:ph type="pic" idx="13" hasCustomPrompt="1"/>
          </p:nvPr>
        </p:nvSpPr>
        <p:spPr>
          <a:xfrm>
            <a:off x="5554133" y="2807948"/>
            <a:ext cx="6161617" cy="2987187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média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12" name="Espaço Reservado para Texto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3707" y="927482"/>
            <a:ext cx="6991626" cy="2827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 cap="all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</a:lstStyle>
          <a:p>
            <a:pPr lvl="0"/>
            <a:r>
              <a:rPr lang="en-US" dirty="0" smtClean="0"/>
              <a:t>Sub-</a:t>
            </a:r>
            <a:r>
              <a:rPr lang="en-US" dirty="0" err="1" smtClean="0"/>
              <a:t>tema</a:t>
            </a:r>
            <a:endParaRPr lang="pt-BR" dirty="0"/>
          </a:p>
        </p:txBody>
      </p:sp>
      <p:sp>
        <p:nvSpPr>
          <p:cNvPr id="17" name="Espaço Reservado para Texto 12"/>
          <p:cNvSpPr>
            <a:spLocks noGrp="1"/>
          </p:cNvSpPr>
          <p:nvPr>
            <p:ph type="body" sz="quarter" idx="25" hasCustomPrompt="1"/>
          </p:nvPr>
        </p:nvSpPr>
        <p:spPr>
          <a:xfrm>
            <a:off x="5554134" y="5903091"/>
            <a:ext cx="6161616" cy="3668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sp>
        <p:nvSpPr>
          <p:cNvPr id="20" name="Espaço Reservado para Texto 12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10364037" y="4153438"/>
            <a:ext cx="2993410" cy="2899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sp>
        <p:nvSpPr>
          <p:cNvPr id="21" name="Espaço Reservado para Imagem 2"/>
          <p:cNvSpPr>
            <a:spLocks noGrp="1"/>
          </p:cNvSpPr>
          <p:nvPr>
            <p:ph type="pic" idx="27" hasCustomPrompt="1"/>
          </p:nvPr>
        </p:nvSpPr>
        <p:spPr>
          <a:xfrm>
            <a:off x="543707" y="1564916"/>
            <a:ext cx="4625701" cy="2972512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Foto</a:t>
            </a:r>
            <a:r>
              <a:rPr lang="en-US" dirty="0" smtClean="0"/>
              <a:t> </a:t>
            </a:r>
            <a:r>
              <a:rPr lang="en-US" dirty="0" err="1" smtClean="0"/>
              <a:t>média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22" name="Espaço Reservado para Texto 12"/>
          <p:cNvSpPr>
            <a:spLocks noGrp="1"/>
          </p:cNvSpPr>
          <p:nvPr>
            <p:ph type="body" sz="quarter" idx="28" hasCustomPrompt="1"/>
          </p:nvPr>
        </p:nvSpPr>
        <p:spPr>
          <a:xfrm>
            <a:off x="543708" y="5177788"/>
            <a:ext cx="4655004" cy="10998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 b="1" i="0" baseline="0">
                <a:solidFill>
                  <a:srgbClr val="23A24A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+mn-lt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Primeiro</a:t>
            </a:r>
            <a:r>
              <a:rPr lang="en-US" dirty="0" smtClean="0"/>
              <a:t> </a:t>
            </a:r>
            <a:r>
              <a:rPr lang="en-US" dirty="0" err="1" smtClean="0"/>
              <a:t>nível</a:t>
            </a:r>
            <a:endParaRPr lang="en-US" dirty="0" smtClean="0"/>
          </a:p>
          <a:p>
            <a:pPr lvl="1"/>
            <a:r>
              <a:rPr lang="en-US" dirty="0" smtClean="0"/>
              <a:t>Segundo </a:t>
            </a:r>
            <a:r>
              <a:rPr lang="en-US" dirty="0" err="1" smtClean="0"/>
              <a:t>nível</a:t>
            </a:r>
            <a:endParaRPr lang="pt-BR" dirty="0"/>
          </a:p>
        </p:txBody>
      </p:sp>
      <p:sp>
        <p:nvSpPr>
          <p:cNvPr id="23" name="Espaço Reservado para Texto 12"/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-1135979" y="2923988"/>
            <a:ext cx="3003141" cy="223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crédito</a:t>
            </a:r>
            <a:endParaRPr lang="pt-BR" dirty="0"/>
          </a:p>
        </p:txBody>
      </p:sp>
      <p:sp>
        <p:nvSpPr>
          <p:cNvPr id="24" name="Espaço Reservado para Texto 12"/>
          <p:cNvSpPr>
            <a:spLocks noGrp="1"/>
          </p:cNvSpPr>
          <p:nvPr>
            <p:ph type="body" sz="quarter" idx="30" hasCustomPrompt="1"/>
          </p:nvPr>
        </p:nvSpPr>
        <p:spPr>
          <a:xfrm>
            <a:off x="543707" y="4591010"/>
            <a:ext cx="4625701" cy="487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  <a:latin typeface="+mn-lt"/>
                <a:ea typeface="Helvetica Light" charset="0"/>
                <a:cs typeface="Helvetica Light" charset="0"/>
              </a:defRPr>
            </a:lvl1pPr>
            <a:lvl2pPr marL="0" indent="0" algn="r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2pPr>
            <a:lvl3pPr marL="0" indent="0">
              <a:buNone/>
              <a:defRPr sz="1800" b="0" i="0">
                <a:latin typeface="Helvetica" charset="0"/>
                <a:ea typeface="Helvetica" charset="0"/>
                <a:cs typeface="Helvetica" charset="0"/>
              </a:defRPr>
            </a:lvl3pPr>
            <a:lvl4pPr marL="540000" indent="-285750">
              <a:buClr>
                <a:srgbClr val="1F93D9"/>
              </a:buClr>
              <a:buFont typeface="LucidaGrande" charset="0"/>
              <a:buChar char="●"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4pPr>
            <a:lvl5pPr marL="540000" indent="0">
              <a:buNone/>
              <a:defRPr sz="1800"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 dirty="0" err="1" smtClean="0"/>
              <a:t>Legenda</a:t>
            </a:r>
            <a:r>
              <a:rPr lang="en-US" dirty="0" smtClean="0"/>
              <a:t> da </a:t>
            </a:r>
            <a:r>
              <a:rPr lang="en-US" dirty="0" err="1" smtClean="0"/>
              <a:t>foto</a:t>
            </a:r>
            <a:endParaRPr lang="pt-BR" dirty="0"/>
          </a:p>
        </p:txBody>
      </p:sp>
      <p:cxnSp>
        <p:nvCxnSpPr>
          <p:cNvPr id="33" name="Conector Reto 32"/>
          <p:cNvCxnSpPr/>
          <p:nvPr userDrawn="1"/>
        </p:nvCxnSpPr>
        <p:spPr>
          <a:xfrm>
            <a:off x="3785191" y="6452072"/>
            <a:ext cx="6560288" cy="20166"/>
          </a:xfrm>
          <a:prstGeom prst="line">
            <a:avLst/>
          </a:prstGeom>
          <a:ln w="28575">
            <a:solidFill>
              <a:srgbClr val="23A2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 userDrawn="1"/>
        </p:nvSpPr>
        <p:spPr>
          <a:xfrm>
            <a:off x="9590048" y="6386435"/>
            <a:ext cx="177868" cy="177868"/>
          </a:xfrm>
          <a:prstGeom prst="ellipse">
            <a:avLst/>
          </a:prstGeom>
          <a:ln w="28575">
            <a:solidFill>
              <a:srgbClr val="23A24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latin typeface="+mn-lt"/>
            </a:endParaRPr>
          </a:p>
        </p:txBody>
      </p:sp>
      <p:pic>
        <p:nvPicPr>
          <p:cNvPr id="27" name="Shape 133"/>
          <p:cNvPicPr preferRelativeResize="0">
            <a:picLocks/>
          </p:cNvPicPr>
          <p:nvPr userDrawn="1"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10472739" y="6292501"/>
            <a:ext cx="1439998" cy="36631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 userDrawn="1"/>
        </p:nvSpPr>
        <p:spPr>
          <a:xfrm>
            <a:off x="543707" y="6298367"/>
            <a:ext cx="324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BIOLOGIA</a:t>
            </a:r>
            <a:r>
              <a:rPr lang="pt-BR" sz="1200" baseline="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pt-BR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200" dirty="0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| Volume 2 – 4º </a:t>
            </a:r>
            <a:r>
              <a:rPr lang="en-US" sz="1200" dirty="0" err="1" smtClean="0">
                <a:solidFill>
                  <a:srgbClr val="23A24A"/>
                </a:solidFill>
                <a:latin typeface="+mn-lt"/>
                <a:ea typeface="Calibri" charset="0"/>
                <a:cs typeface="Calibri" charset="0"/>
              </a:rPr>
              <a:t>Bimestre</a:t>
            </a:r>
            <a:endParaRPr lang="pt-BR" sz="1200" dirty="0">
              <a:solidFill>
                <a:srgbClr val="23A24A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799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5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4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71" r:id="rId9"/>
    <p:sldLayoutId id="2147483668" r:id="rId10"/>
    <p:sldLayoutId id="2147483669" r:id="rId11"/>
    <p:sldLayoutId id="2147483670" r:id="rId12"/>
    <p:sldLayoutId id="2147483672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BIOLOGIA</a:t>
            </a:r>
            <a:endParaRPr lang="pt-BR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6"/>
          <a:stretch/>
        </p:blipFill>
        <p:spPr/>
      </p:pic>
    </p:spTree>
    <p:extLst>
      <p:ext uri="{BB962C8B-B14F-4D97-AF65-F5344CB8AC3E}">
        <p14:creationId xmlns:p14="http://schemas.microsoft.com/office/powerpoint/2010/main" val="1776868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27 – A raiz, o caule e a folha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800" y="1856248"/>
            <a:ext cx="5996111" cy="3268577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A Raiz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marL="285750" indent="-285750">
              <a:lnSpc>
                <a:spcPct val="12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Normalmente a raiz é um órgão subterrâneo e com ramificações;</a:t>
            </a:r>
          </a:p>
          <a:p>
            <a:pPr marL="285750" indent="-285750">
              <a:lnSpc>
                <a:spcPct val="12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Absorve a água e os sais minerais que são transportados para o resto da planta</a:t>
            </a:r>
          </a:p>
          <a:p>
            <a:pPr marL="285750" indent="-285750">
              <a:lnSpc>
                <a:spcPct val="12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É dividida em: </a:t>
            </a:r>
            <a:r>
              <a:rPr lang="pt-BR" dirty="0" smtClean="0"/>
              <a:t>Zona meristemática, lisa ou de alongamento, pilífera 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e de </a:t>
            </a:r>
            <a:r>
              <a:rPr lang="pt-BR" dirty="0" smtClean="0"/>
              <a:t>ramificações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;</a:t>
            </a:r>
          </a:p>
          <a:p>
            <a:pPr>
              <a:lnSpc>
                <a:spcPct val="120000"/>
              </a:lnSpc>
              <a:buClr>
                <a:srgbClr val="23A24A"/>
              </a:buClr>
              <a:buSzPct val="110000"/>
            </a:pPr>
            <a:r>
              <a:rPr lang="pt-BR" dirty="0" smtClean="0"/>
              <a:t>Existem várias diversidades de raízes:</a:t>
            </a:r>
          </a:p>
          <a:p>
            <a:pPr marL="285750" indent="-285750">
              <a:lnSpc>
                <a:spcPct val="12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Raízes tuberosas;</a:t>
            </a:r>
          </a:p>
          <a:p>
            <a:pPr marL="285750" indent="-285750">
              <a:lnSpc>
                <a:spcPct val="12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Raízes aéreas;</a:t>
            </a:r>
          </a:p>
          <a:p>
            <a:pPr marL="285750" indent="-285750">
              <a:lnSpc>
                <a:spcPct val="12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Raízes respiratórias ou pneumatóforos;</a:t>
            </a:r>
          </a:p>
          <a:p>
            <a:pPr marL="285750" indent="-285750">
              <a:lnSpc>
                <a:spcPct val="12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Raízes sugadoras ou </a:t>
            </a:r>
            <a:r>
              <a:rPr lang="pt-BR" b="0" dirty="0" err="1" smtClean="0">
                <a:solidFill>
                  <a:schemeClr val="bg2">
                    <a:lumMod val="25000"/>
                  </a:schemeClr>
                </a:solidFill>
              </a:rPr>
              <a:t>austórios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27 – A raiz, o caule e a folha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700" y="1544720"/>
            <a:ext cx="4718049" cy="4562080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O Caule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59"/>
            <a:ext cx="5977740" cy="4638421"/>
          </a:xfrm>
        </p:spPr>
        <p:txBody>
          <a:bodyPr/>
          <a:lstStyle/>
          <a:p>
            <a:pPr marL="285750" indent="-285750">
              <a:lnSpc>
                <a:spcPct val="11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É responsável por realizar a integração das raízes com as folhas;</a:t>
            </a:r>
          </a:p>
          <a:p>
            <a:pPr marL="285750" indent="-285750">
              <a:lnSpc>
                <a:spcPct val="11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Os tipos mais comuns de caules são os aéreos que se apresentam como órgãos bem desenvolvidos;</a:t>
            </a:r>
          </a:p>
          <a:p>
            <a:pPr marL="285750" indent="-285750">
              <a:lnSpc>
                <a:spcPct val="11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Alguns caules crescem lateralmente do tronco para melhorar a fixação das plantas;</a:t>
            </a:r>
          </a:p>
          <a:p>
            <a:pPr marL="285750" indent="-285750">
              <a:lnSpc>
                <a:spcPct val="11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Os caules subterrâneos podem armazenar grandes quantidades de reservas nutritivas;</a:t>
            </a:r>
          </a:p>
          <a:p>
            <a:pPr marL="285750" indent="-285750">
              <a:lnSpc>
                <a:spcPct val="11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Com frequência apresentam abundante brotamento de gemas superficiais, esse é o caso dos </a:t>
            </a:r>
            <a:r>
              <a:rPr lang="pt-BR" dirty="0" smtClean="0"/>
              <a:t>rizomas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 (gengibre), </a:t>
            </a:r>
            <a:r>
              <a:rPr lang="pt-BR" dirty="0" smtClean="0"/>
              <a:t>bulbos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 (cebola) e </a:t>
            </a:r>
            <a:r>
              <a:rPr lang="pt-BR" dirty="0" smtClean="0"/>
              <a:t>tubérculos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 (batata comum);</a:t>
            </a:r>
          </a:p>
          <a:p>
            <a:pPr marL="285750" indent="-285750">
              <a:lnSpc>
                <a:spcPct val="11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Alguns caules podem se adaptar para proteção, criando espinhos. </a:t>
            </a:r>
          </a:p>
          <a:p>
            <a:pPr>
              <a:lnSpc>
                <a:spcPct val="110000"/>
              </a:lnSpc>
              <a:buClr>
                <a:srgbClr val="23A24A"/>
              </a:buClr>
              <a:buSzPct val="110000"/>
              <a:buFont typeface="Arial" pitchFamily="34" charset="0"/>
              <a:buChar char="•"/>
            </a:pPr>
            <a:endParaRPr lang="pt-BR" dirty="0" smtClean="0"/>
          </a:p>
          <a:p>
            <a:pPr>
              <a:lnSpc>
                <a:spcPct val="110000"/>
              </a:lnSpc>
              <a:buClr>
                <a:srgbClr val="23A24A"/>
              </a:buClr>
              <a:buSzPct val="110000"/>
              <a:buFont typeface="Arial" pitchFamily="34" charset="0"/>
              <a:buChar char="•"/>
            </a:pPr>
            <a:endParaRPr lang="pt-BR" b="0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10000"/>
              </a:lnSpc>
              <a:buClr>
                <a:srgbClr val="23A24A"/>
              </a:buClr>
              <a:buSzPct val="110000"/>
              <a:buFont typeface="Arial" pitchFamily="34" charset="0"/>
              <a:buChar char="•"/>
            </a:pPr>
            <a:endParaRPr lang="pt-BR" b="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27 – A raiz, o caule e a folha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1268" y="1584961"/>
            <a:ext cx="1847849" cy="4658561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A folha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59"/>
            <a:ext cx="8346293" cy="3342917"/>
          </a:xfrm>
        </p:spPr>
        <p:txBody>
          <a:bodyPr/>
          <a:lstStyle/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Normalmente é um órgão laminar, clorofilado e, portanto fotossintetizante;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Efetua transpiração e troca de gases com o meio;</a:t>
            </a:r>
          </a:p>
          <a:p>
            <a:pPr>
              <a:lnSpc>
                <a:spcPct val="130000"/>
              </a:lnSpc>
              <a:buClr>
                <a:srgbClr val="23A24A"/>
              </a:buClr>
              <a:buSzPct val="110000"/>
            </a:pPr>
            <a:r>
              <a:rPr lang="pt-BR" dirty="0" smtClean="0"/>
              <a:t>As folhas podem ser formadas por: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Bainha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Pecíolo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Limbo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Folíolos</a:t>
            </a:r>
          </a:p>
          <a:p>
            <a:pPr>
              <a:lnSpc>
                <a:spcPct val="130000"/>
              </a:lnSpc>
              <a:buClr>
                <a:srgbClr val="23A24A"/>
              </a:buClr>
              <a:buSzPct val="110000"/>
              <a:buFont typeface="Arial" pitchFamily="34" charset="0"/>
              <a:buChar char="•"/>
            </a:pPr>
            <a:endParaRPr lang="pt-BR" b="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28 – A flor, o fruto e a semente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500" y="1542247"/>
            <a:ext cx="4794249" cy="4302010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A flor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59"/>
            <a:ext cx="5349092" cy="4638421"/>
          </a:xfrm>
        </p:spPr>
        <p:txBody>
          <a:bodyPr/>
          <a:lstStyle/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É o órgão responsável pela reprodução sexual das angiospermas;</a:t>
            </a:r>
          </a:p>
          <a:p>
            <a:pPr>
              <a:lnSpc>
                <a:spcPct val="130000"/>
              </a:lnSpc>
              <a:buClr>
                <a:srgbClr val="23A24A"/>
              </a:buClr>
              <a:buSzPct val="110000"/>
            </a:pPr>
            <a:r>
              <a:rPr lang="pt-BR" dirty="0" smtClean="0"/>
              <a:t>A flor é composta por verticilos florais que são: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Cálice;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Corola;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Androceu;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Gineceu;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A polinização é o transporte dos grãos de pólen de uma planta para outra, permitindo a fecundação;</a:t>
            </a:r>
          </a:p>
        </p:txBody>
      </p:sp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28 – A flor, o fruto e a semente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6974" y="1542248"/>
            <a:ext cx="4032249" cy="4871579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O Fruto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59"/>
            <a:ext cx="5641193" cy="4638421"/>
          </a:xfrm>
        </p:spPr>
        <p:txBody>
          <a:bodyPr/>
          <a:lstStyle/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São órgãos exclusivos das angiospermas e se originam do desenvolvimento do ovário;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Os frutos são classificados em: </a:t>
            </a:r>
            <a:r>
              <a:rPr lang="pt-BR" dirty="0" smtClean="0"/>
              <a:t>tipo de pericarpo 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(carnoso ou seco) e </a:t>
            </a:r>
            <a:r>
              <a:rPr lang="pt-BR" dirty="0" smtClean="0"/>
              <a:t>abertura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É muito frequente que outras partes das plantas se tornem carnosas, suculentas, neste caso temos um </a:t>
            </a:r>
            <a:r>
              <a:rPr lang="pt-BR" dirty="0" smtClean="0"/>
              <a:t>pseudofruto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Existem </a:t>
            </a:r>
            <a:r>
              <a:rPr lang="pt-BR" dirty="0" smtClean="0"/>
              <a:t>pseudofrutos simples, compostos, múltiplos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>
              <a:buClr>
                <a:srgbClr val="23A24A"/>
              </a:buClr>
              <a:buSzPct val="110000"/>
              <a:buFont typeface="Arial" pitchFamily="34" charset="0"/>
              <a:buChar char="•"/>
            </a:pPr>
            <a:endParaRPr lang="pt-BR" dirty="0" smtClean="0"/>
          </a:p>
          <a:p>
            <a:pPr>
              <a:buClr>
                <a:srgbClr val="23A24A"/>
              </a:buClr>
              <a:buSzPct val="110000"/>
              <a:buFont typeface="Arial" pitchFamily="34" charset="0"/>
              <a:buChar char="•"/>
            </a:pPr>
            <a:endParaRPr lang="pt-BR" b="0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23A24A"/>
              </a:buClr>
              <a:buSzPct val="110000"/>
              <a:buFont typeface="Arial" pitchFamily="34" charset="0"/>
              <a:buChar char="•"/>
            </a:pPr>
            <a:endParaRPr lang="pt-BR" b="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28 – A flor, o fruto e a semente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75" y="3519906"/>
            <a:ext cx="7754309" cy="2489580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A Semente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424539"/>
            <a:ext cx="10993240" cy="2011146"/>
          </a:xfrm>
        </p:spPr>
        <p:txBody>
          <a:bodyPr/>
          <a:lstStyle/>
          <a:p>
            <a:pPr>
              <a:lnSpc>
                <a:spcPct val="130000"/>
              </a:lnSpc>
              <a:buClr>
                <a:srgbClr val="23A24A"/>
              </a:buClr>
              <a:buSzPct val="110000"/>
            </a:pPr>
            <a:r>
              <a:rPr lang="pt-BR" dirty="0" smtClean="0"/>
              <a:t>As sementes adultas apresentam: 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Tegumento ou casca, 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amêndoa, 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A dispersão da semente no meio é uma das responsáveis pelo sucesso evolutivo </a:t>
            </a:r>
          </a:p>
        </p:txBody>
      </p:sp>
      <p:pic>
        <p:nvPicPr>
          <p:cNvPr id="10" name="Espaço Reservado para 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000" y="3505091"/>
            <a:ext cx="2993410" cy="2563346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29 – Fisiologia vegetal I: transporte e nutrição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221" y="3332114"/>
            <a:ext cx="3697248" cy="2497872"/>
          </a:xfrm>
        </p:spPr>
      </p:pic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478012"/>
            <a:ext cx="5172841" cy="4470935"/>
          </a:xfrm>
        </p:spPr>
        <p:txBody>
          <a:bodyPr/>
          <a:lstStyle/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Para um crescimento saudável, as plantas precisam de </a:t>
            </a:r>
            <a:r>
              <a:rPr lang="pt-BR" dirty="0" smtClean="0"/>
              <a:t>macronutrientes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 (nitrogênio, potássio, cálcio, ferro, magnésio, fósforo e enxofre) e de </a:t>
            </a:r>
            <a:r>
              <a:rPr lang="pt-BR" dirty="0" smtClean="0"/>
              <a:t>micronutrientes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 (ferro, cobre, zinco, boro, cobalto);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As plantas usam a absorção direta para coletar os nutrientes minerais presentes no solo;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Na seiva da planta é encontrado produtos solúveis da fotossíntese e do metabolismo da planta;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A seiva é conduzida por capilares através da pressão positiva da raiz;</a:t>
            </a:r>
          </a:p>
        </p:txBody>
      </p:sp>
      <p:pic>
        <p:nvPicPr>
          <p:cNvPr id="10" name="Espaço Reservado para 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2721" y="1584961"/>
            <a:ext cx="1847227" cy="4347985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29 – Fisiologia vegetal I: transporte e nutrição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561" y="3259132"/>
            <a:ext cx="3347606" cy="2814851"/>
          </a:xfrm>
        </p:spPr>
      </p:pic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59"/>
            <a:ext cx="5001001" cy="4638421"/>
          </a:xfrm>
        </p:spPr>
        <p:txBody>
          <a:bodyPr/>
          <a:lstStyle/>
          <a:p>
            <a:pPr marL="285750" indent="-285750">
              <a:lnSpc>
                <a:spcPct val="11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A transpiração das plantas dependem dos mesmos fatores físicos que influenciam a evaporação;</a:t>
            </a:r>
          </a:p>
          <a:p>
            <a:pPr marL="285750" indent="-285750">
              <a:lnSpc>
                <a:spcPct val="11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Os estômatos são responsáveis pelas trocas gasosas entre as plantas e o ambiente;</a:t>
            </a:r>
          </a:p>
          <a:p>
            <a:pPr marL="285750" indent="-285750">
              <a:lnSpc>
                <a:spcPct val="11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A taxa de transpiração de uma planta pode ser medida pela pesagem de uma folha isolada em intervalos de 1 min;</a:t>
            </a:r>
          </a:p>
          <a:p>
            <a:pPr marL="285750" indent="-285750">
              <a:lnSpc>
                <a:spcPct val="11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A gutação consiste na eliminação de gotículas de água;</a:t>
            </a:r>
          </a:p>
          <a:p>
            <a:pPr marL="285750" indent="-285750">
              <a:lnSpc>
                <a:spcPct val="11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A gutação é um ocorrência direta da pressão positiva da raiz;</a:t>
            </a:r>
            <a:endParaRPr lang="pt-BR" dirty="0" smtClean="0"/>
          </a:p>
        </p:txBody>
      </p:sp>
      <p:pic>
        <p:nvPicPr>
          <p:cNvPr id="10" name="Espaço Reservado para 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317" y="1481193"/>
            <a:ext cx="4004558" cy="2671707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29 – Fisiologia vegetal I: transporte e nutrição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5" b="24115"/>
          <a:stretch/>
        </p:blipFill>
        <p:spPr>
          <a:xfrm>
            <a:off x="5817937" y="1517983"/>
            <a:ext cx="2489200" cy="4783451"/>
          </a:xfrm>
        </p:spPr>
      </p:pic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397234" y="1595119"/>
            <a:ext cx="5270978" cy="2682776"/>
          </a:xfrm>
        </p:spPr>
        <p:txBody>
          <a:bodyPr/>
          <a:lstStyle/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A fotossíntese é  o processo pelo qual determinados organismos transformam a energia luminosa em energia química;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É através da fotossíntese que as plantas produzem oxigênio;</a:t>
            </a:r>
          </a:p>
        </p:txBody>
      </p:sp>
      <p:pic>
        <p:nvPicPr>
          <p:cNvPr id="10" name="Espaço Reservado para Imagem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727" b="-1"/>
          <a:stretch/>
        </p:blipFill>
        <p:spPr>
          <a:xfrm>
            <a:off x="8411410" y="4118903"/>
            <a:ext cx="2257927" cy="1344830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30 – Fisiologia vegetal II: hormônios e movimentos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tretch>
            <a:fillRect/>
          </a:stretch>
        </p:blipFill>
        <p:spPr>
          <a:xfrm>
            <a:off x="2789601" y="3321882"/>
            <a:ext cx="2631806" cy="1321681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OS hormônios vegetais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59"/>
            <a:ext cx="2135993" cy="4638421"/>
          </a:xfrm>
        </p:spPr>
        <p:txBody>
          <a:bodyPr/>
          <a:lstStyle/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Auxinas: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Giberelinas: 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Citocininas;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Etileno</a:t>
            </a:r>
          </a:p>
        </p:txBody>
      </p:sp>
      <p:pic>
        <p:nvPicPr>
          <p:cNvPr id="10" name="Espaço Reservado para Imagem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223"/>
          <a:stretch/>
        </p:blipFill>
        <p:spPr>
          <a:xfrm>
            <a:off x="6204116" y="1304222"/>
            <a:ext cx="2530810" cy="4959189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  <p:pic>
        <p:nvPicPr>
          <p:cNvPr id="13" name="Espaço Reservado para Imagem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777"/>
          <a:stretch/>
        </p:blipFill>
        <p:spPr>
          <a:xfrm>
            <a:off x="8744115" y="4171055"/>
            <a:ext cx="2373063" cy="1106627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2"/>
          <p:cNvPicPr>
            <a:picLocks noGrp="1" noChangeAspect="1"/>
          </p:cNvPicPr>
          <p:nvPr>
            <p:ph type="pic" idx="14"/>
          </p:nvPr>
        </p:nvPicPr>
        <p:blipFill rotWithShape="1">
          <a:blip r:embed="rId2" cstate="print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96" t="38168" r="196" b="23414"/>
          <a:stretch/>
        </p:blipFill>
        <p:spPr>
          <a:xfrm>
            <a:off x="-24000" y="1451429"/>
            <a:ext cx="12240000" cy="4762271"/>
          </a:xfrm>
        </p:spPr>
      </p:pic>
      <p:sp>
        <p:nvSpPr>
          <p:cNvPr id="5" name="Título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BIOLOGIA	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9"/>
          </p:nvPr>
        </p:nvSpPr>
        <p:spPr/>
        <p:txBody>
          <a:bodyPr>
            <a:noAutofit/>
          </a:bodyPr>
          <a:lstStyle/>
          <a:p>
            <a:r>
              <a:rPr lang="pt-BR" sz="2000" dirty="0" smtClean="0"/>
              <a:t>César da Silva Júnior; Sezar Sasson; Nelson Caldini </a:t>
            </a:r>
            <a:r>
              <a:rPr lang="pt-BR" sz="2000" smtClean="0"/>
              <a:t>Júnior  2º </a:t>
            </a:r>
            <a:r>
              <a:rPr lang="pt-BR" sz="2000" dirty="0" smtClean="0"/>
              <a:t>ano ensino m</a:t>
            </a:r>
            <a:r>
              <a:rPr lang="en-US" sz="2000" dirty="0" err="1" smtClean="0"/>
              <a:t>édio</a:t>
            </a:r>
            <a:endParaRPr lang="pt-BR" sz="2000" dirty="0" smtClean="0"/>
          </a:p>
          <a:p>
            <a:endParaRPr lang="pt-BR" sz="2000" dirty="0"/>
          </a:p>
        </p:txBody>
      </p:sp>
      <p:pic>
        <p:nvPicPr>
          <p:cNvPr id="8" name="Shape 125" descr="livraria-saraiva-PB.eps"/>
          <p:cNvPicPr preferRelativeResize="0">
            <a:picLocks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6038" b="-66037"/>
          <a:stretch/>
        </p:blipFill>
        <p:spPr>
          <a:xfrm>
            <a:off x="2762663" y="4507973"/>
            <a:ext cx="2542672" cy="150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Placeholder 2"/>
          <p:cNvPicPr>
            <a:picLocks noGrp="1" noChangeAspect="1"/>
          </p:cNvPicPr>
          <p:nvPr>
            <p:ph type="pic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" r="15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3523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30 – Fisiologia vegetal II: hormônios e movimentos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1580" y="1836456"/>
            <a:ext cx="7212188" cy="3954083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Fisiologia da reprodução vegetal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/>
        <p:txBody>
          <a:bodyPr>
            <a:noAutofit/>
          </a:bodyPr>
          <a:lstStyle/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>
                <a:solidFill>
                  <a:schemeClr val="bg2">
                    <a:lumMod val="25000"/>
                  </a:schemeClr>
                </a:solidFill>
              </a:rPr>
              <a:t>Plantas anuais; 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>
                <a:solidFill>
                  <a:schemeClr val="bg2">
                    <a:lumMod val="25000"/>
                  </a:schemeClr>
                </a:solidFill>
              </a:rPr>
              <a:t>Plantas bianuais;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>
                <a:solidFill>
                  <a:schemeClr val="bg2">
                    <a:lumMod val="25000"/>
                  </a:schemeClr>
                </a:solidFill>
              </a:rPr>
              <a:t>Plantas perenes;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endParaRPr lang="pt-BR" b="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endParaRPr lang="pt-BR" b="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endParaRPr lang="pt-BR" b="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032"/>
          <a:stretch/>
        </p:blipFill>
        <p:spPr>
          <a:xfrm>
            <a:off x="7493602" y="1545483"/>
            <a:ext cx="2045732" cy="3291841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  <p:pic>
        <p:nvPicPr>
          <p:cNvPr id="14" name="Espaço Reservado para Imagem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872"/>
          <a:stretch/>
        </p:blipFill>
        <p:spPr>
          <a:xfrm>
            <a:off x="9540793" y="1565803"/>
            <a:ext cx="2248846" cy="4106399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30 – Fisiologia vegetal II: hormônios e movimentos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06" y="3101246"/>
            <a:ext cx="3266294" cy="2972764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Movimentos das plantas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26"/>
          </p:nvPr>
        </p:nvSpPr>
        <p:spPr>
          <a:xfrm rot="16200000">
            <a:off x="9821511" y="3357174"/>
            <a:ext cx="4161863" cy="579119"/>
          </a:xfrm>
        </p:spPr>
        <p:txBody>
          <a:bodyPr/>
          <a:lstStyle/>
          <a:p>
            <a:r>
              <a:rPr lang="pt-BR" dirty="0" smtClean="0"/>
              <a:t>FOTOS: FABIO COLOMBINI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/>
        <p:txBody>
          <a:bodyPr>
            <a:noAutofit/>
          </a:bodyPr>
          <a:lstStyle/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>
                <a:solidFill>
                  <a:schemeClr val="bg2">
                    <a:lumMod val="25000"/>
                  </a:schemeClr>
                </a:solidFill>
              </a:rPr>
              <a:t>Os tropismos;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>
                <a:solidFill>
                  <a:schemeClr val="bg2">
                    <a:lumMod val="25000"/>
                  </a:schemeClr>
                </a:solidFill>
              </a:rPr>
              <a:t>Os tactismos;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>
                <a:solidFill>
                  <a:schemeClr val="bg2">
                    <a:lumMod val="25000"/>
                  </a:schemeClr>
                </a:solidFill>
              </a:rPr>
              <a:t>Os nastismos;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endParaRPr lang="pt-BR" b="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endParaRPr lang="pt-BR" b="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endParaRPr lang="pt-BR" b="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Espaço Reservado para 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1841" y="1595406"/>
            <a:ext cx="2981404" cy="3979893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Unidade 4 – O Reino Plantae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err="1" smtClean="0"/>
              <a:t>Nessa</a:t>
            </a:r>
            <a:r>
              <a:rPr lang="en-US" dirty="0" smtClean="0"/>
              <a:t> </a:t>
            </a:r>
            <a:r>
              <a:rPr lang="en-US" dirty="0" err="1" smtClean="0"/>
              <a:t>unidade</a:t>
            </a:r>
            <a:r>
              <a:rPr lang="en-US" dirty="0" smtClean="0"/>
              <a:t>: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20"/>
          </p:nvPr>
        </p:nvSpPr>
        <p:spPr/>
        <p:txBody>
          <a:bodyPr>
            <a:noAutofit/>
          </a:bodyPr>
          <a:lstStyle/>
          <a:p>
            <a:r>
              <a:rPr lang="pt-BR" dirty="0" smtClean="0"/>
              <a:t>Os grupos de plantas</a:t>
            </a:r>
          </a:p>
          <a:p>
            <a:r>
              <a:rPr lang="pt-BR" dirty="0" smtClean="0"/>
              <a:t>Os tecidos vegetais</a:t>
            </a:r>
          </a:p>
          <a:p>
            <a:r>
              <a:rPr lang="pt-BR" dirty="0" smtClean="0"/>
              <a:t>A raiz, o caule e a folha</a:t>
            </a:r>
          </a:p>
          <a:p>
            <a:r>
              <a:rPr lang="pt-BR" dirty="0" smtClean="0"/>
              <a:t>A flor, o fruto e a semente</a:t>
            </a:r>
          </a:p>
          <a:p>
            <a:r>
              <a:rPr lang="pt-BR" dirty="0" smtClean="0"/>
              <a:t>Fisiologia vegetal I: transporte e nutrição</a:t>
            </a:r>
          </a:p>
          <a:p>
            <a:r>
              <a:rPr lang="pt-BR" dirty="0" smtClean="0"/>
              <a:t>Fisiologia vegetal II: hormônios e movimentos</a:t>
            </a:r>
          </a:p>
          <a:p>
            <a:endParaRPr lang="pt-BR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" b="10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8554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25 – Os grupos de plantas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800" y="1877465"/>
            <a:ext cx="5822950" cy="3881966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As características e a evolução das plantas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O Reino Platae é representado por mais de 300 mil espécies;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As plantas são organismos </a:t>
            </a:r>
            <a:r>
              <a:rPr lang="pt-BR" dirty="0" smtClean="0"/>
              <a:t>eucariontes, pluricelulares e autótrofos autossintetizantes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Apresentam </a:t>
            </a:r>
            <a:r>
              <a:rPr lang="pt-BR" dirty="0" smtClean="0"/>
              <a:t>cloroplastos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, têm parede celular resistente de </a:t>
            </a:r>
            <a:r>
              <a:rPr lang="pt-BR" dirty="0" smtClean="0"/>
              <a:t>celulose, reprodução sexuada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Têm ciclo de vida com </a:t>
            </a:r>
            <a:r>
              <a:rPr lang="pt-BR" dirty="0" smtClean="0"/>
              <a:t>alternância de geração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São divididas em </a:t>
            </a:r>
            <a:r>
              <a:rPr lang="pt-BR" dirty="0" smtClean="0"/>
              <a:t>briófitas, pteridófitas, gimnospermas 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e</a:t>
            </a:r>
            <a:r>
              <a:rPr lang="pt-BR" dirty="0" smtClean="0"/>
              <a:t> angiospermas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25 – Os grupos de plantas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613"/>
          <a:stretch/>
        </p:blipFill>
        <p:spPr>
          <a:xfrm>
            <a:off x="8643700" y="1544720"/>
            <a:ext cx="3072049" cy="3261899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/>
              <a:t>As características e a evolução das plantas</a:t>
            </a:r>
          </a:p>
          <a:p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>
              <a:lnSpc>
                <a:spcPct val="130000"/>
              </a:lnSpc>
              <a:buClr>
                <a:srgbClr val="23A24A"/>
              </a:buClr>
              <a:buSzPct val="110000"/>
            </a:pPr>
            <a:r>
              <a:rPr lang="pt-BR" dirty="0" smtClean="0"/>
              <a:t>Pteridófitas.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São plantas vasculares, transportam água da raiz para órgãos aéreos.</a:t>
            </a:r>
          </a:p>
          <a:p>
            <a:pPr>
              <a:lnSpc>
                <a:spcPct val="130000"/>
              </a:lnSpc>
              <a:buClr>
                <a:srgbClr val="23A24A"/>
              </a:buClr>
              <a:buSzPct val="110000"/>
            </a:pPr>
            <a:r>
              <a:rPr lang="pt-BR" dirty="0" smtClean="0"/>
              <a:t>Gimnospermas.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São plantas cuja as sementes não ficam protegidas dentro de um fruto;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Entre elas se destacam as coníferas e as cicadáceas.</a:t>
            </a:r>
          </a:p>
          <a:p>
            <a:pPr>
              <a:lnSpc>
                <a:spcPct val="130000"/>
              </a:lnSpc>
              <a:buClr>
                <a:srgbClr val="23A24A"/>
              </a:buClr>
              <a:buSzPct val="110000"/>
              <a:buFont typeface="Arial" pitchFamily="34" charset="0"/>
              <a:buChar char="•"/>
            </a:pPr>
            <a:endParaRPr lang="pt-BR" b="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Espaço Reservado para 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800" y="1544720"/>
            <a:ext cx="2588490" cy="4182947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  <p:pic>
        <p:nvPicPr>
          <p:cNvPr id="12" name="Espaço Reservado para Imagem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5290" y="4870147"/>
            <a:ext cx="1893455" cy="707774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25 – Os grupos de plantas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4795" y="3276549"/>
            <a:ext cx="4053552" cy="2966503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Angiospermas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26"/>
          </p:nvPr>
        </p:nvSpPr>
        <p:spPr>
          <a:xfrm rot="16200000">
            <a:off x="9217092" y="4377722"/>
            <a:ext cx="2238410" cy="396039"/>
          </a:xfrm>
        </p:spPr>
        <p:txBody>
          <a:bodyPr/>
          <a:lstStyle/>
          <a:p>
            <a:r>
              <a:rPr lang="pt-BR" dirty="0" smtClean="0"/>
              <a:t>ILUSTRAÇÕES: OSNI DE OLIVEIRA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584960"/>
            <a:ext cx="10846188" cy="1623462"/>
          </a:xfrm>
        </p:spPr>
        <p:txBody>
          <a:bodyPr/>
          <a:lstStyle/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Apresentam duas características exclusivas bem evidentes, </a:t>
            </a:r>
            <a:r>
              <a:rPr lang="pt-BR" dirty="0" smtClean="0"/>
              <a:t>flores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 e </a:t>
            </a:r>
            <a:r>
              <a:rPr lang="pt-BR" dirty="0" smtClean="0"/>
              <a:t>frutos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As flores são formadas por </a:t>
            </a:r>
            <a:r>
              <a:rPr lang="pt-BR" dirty="0" smtClean="0"/>
              <a:t>folhas modificadas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, onde têm origem os </a:t>
            </a:r>
            <a:r>
              <a:rPr lang="pt-BR" dirty="0" smtClean="0"/>
              <a:t>grãos de pólen 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e o </a:t>
            </a:r>
            <a:r>
              <a:rPr lang="pt-BR" dirty="0" smtClean="0"/>
              <a:t>ovário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Uma característica das angiospermas é a </a:t>
            </a:r>
            <a:r>
              <a:rPr lang="pt-BR" dirty="0" smtClean="0"/>
              <a:t>dupla fecundação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endParaRPr lang="pt-BR" b="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Espaço Reservado para Imagem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1" y="3276600"/>
            <a:ext cx="3828025" cy="2919435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26 – Os tecidos vegetais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670" y="1642690"/>
            <a:ext cx="7282435" cy="4270791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Os tecidos vegetais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8" y="1584959"/>
            <a:ext cx="2851872" cy="4638421"/>
          </a:xfrm>
        </p:spPr>
        <p:txBody>
          <a:bodyPr/>
          <a:lstStyle/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Podemos dividir os tecidos vegetais em 2 grupos: </a:t>
            </a:r>
            <a:r>
              <a:rPr lang="pt-BR" dirty="0" smtClean="0"/>
              <a:t>Os meristemas </a:t>
            </a: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(tecido embrionário) e os </a:t>
            </a:r>
            <a:r>
              <a:rPr lang="pt-BR" dirty="0" smtClean="0"/>
              <a:t>tecidos permanentes;</a:t>
            </a:r>
          </a:p>
          <a:p>
            <a:pPr>
              <a:lnSpc>
                <a:spcPct val="130000"/>
              </a:lnSpc>
              <a:buClr>
                <a:srgbClr val="23A24A"/>
              </a:buClr>
              <a:buSzPct val="110000"/>
            </a:pPr>
            <a:r>
              <a:rPr lang="pt-BR" dirty="0" smtClean="0"/>
              <a:t>Os Meristemas: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Estão presentes já nas sementes na germinação, mostrando uma contínua multiplicação celular por mitoses;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endParaRPr lang="pt-BR" b="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26 – Os tecidos vegetais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/>
          <a:stretch>
            <a:fillRect/>
          </a:stretch>
        </p:blipFill>
        <p:spPr>
          <a:xfrm>
            <a:off x="2443748" y="3651840"/>
            <a:ext cx="2494547" cy="2531367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Os tecidos permanentes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7" y="1451276"/>
            <a:ext cx="10953135" cy="1810620"/>
          </a:xfrm>
        </p:spPr>
        <p:txBody>
          <a:bodyPr/>
          <a:lstStyle/>
          <a:p>
            <a:pPr>
              <a:lnSpc>
                <a:spcPct val="130000"/>
              </a:lnSpc>
              <a:buClr>
                <a:srgbClr val="23A24A"/>
              </a:buClr>
              <a:buSzPct val="110000"/>
            </a:pPr>
            <a:r>
              <a:rPr lang="pt-BR" dirty="0" smtClean="0"/>
              <a:t>São divididos em: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Parênquimas: Têm várias funções como o preenchimento, a fotossíntese, o armazenamento e a secreção;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b="0" dirty="0" smtClean="0">
                <a:solidFill>
                  <a:schemeClr val="bg2">
                    <a:lumMod val="25000"/>
                  </a:schemeClr>
                </a:solidFill>
              </a:rPr>
              <a:t>Tecidos de revestimento: Revestem toda a planta, são representados pela epiderme e pela periderme. Estes tecidos protegem o vegetal de danos físicos e de patógenos. </a:t>
            </a:r>
          </a:p>
          <a:p>
            <a:pPr marL="285750" indent="-285750">
              <a:lnSpc>
                <a:spcPct val="13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endParaRPr lang="pt-BR" b="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Espaço Reservado para Imagem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070" y="3616960"/>
            <a:ext cx="4015397" cy="2591333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CAPÍTULO 26 – Os tecidos vegetais</a:t>
            </a:r>
            <a:endParaRPr lang="pt-BR" dirty="0"/>
          </a:p>
        </p:txBody>
      </p:sp>
      <p:pic>
        <p:nvPicPr>
          <p:cNvPr id="9" name="Espaço Reservado para Imagem 8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81" y="3690848"/>
            <a:ext cx="6939556" cy="2319594"/>
          </a:xfr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 smtClean="0"/>
              <a:t>Os tecidos permanentes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23"/>
          </p:nvPr>
        </p:nvSpPr>
        <p:spPr>
          <a:xfrm>
            <a:off x="543706" y="1584960"/>
            <a:ext cx="10899661" cy="1529882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23A24A"/>
              </a:buClr>
              <a:buSzPct val="110000"/>
            </a:pPr>
            <a:r>
              <a:rPr lang="pt-BR" sz="1600" dirty="0" smtClean="0"/>
              <a:t>Tecidos de sustentação: 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São o </a:t>
            </a:r>
            <a:r>
              <a:rPr lang="pt-BR" sz="1600" dirty="0" smtClean="0"/>
              <a:t>colênquima</a:t>
            </a: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 (está nos órgãos jovens em crescimento) e o </a:t>
            </a:r>
            <a:r>
              <a:rPr lang="pt-BR" sz="1600" dirty="0" smtClean="0"/>
              <a:t>esclerênquima</a:t>
            </a: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 (nas partes que já cessaram o alongamento);</a:t>
            </a:r>
          </a:p>
          <a:p>
            <a:pPr>
              <a:lnSpc>
                <a:spcPct val="100000"/>
              </a:lnSpc>
              <a:buClr>
                <a:srgbClr val="23A24A"/>
              </a:buClr>
              <a:buSzPct val="110000"/>
            </a:pPr>
            <a:r>
              <a:rPr lang="pt-BR" sz="1600" dirty="0" smtClean="0"/>
              <a:t>Tecidos de condutores: </a:t>
            </a:r>
          </a:p>
          <a:p>
            <a:pPr marL="285750" indent="-285750">
              <a:lnSpc>
                <a:spcPct val="100000"/>
              </a:lnSpc>
              <a:buClr>
                <a:srgbClr val="23A24A"/>
              </a:buClr>
              <a:buSzPct val="110000"/>
              <a:buFont typeface="Arial" charset="0"/>
              <a:buChar char="•"/>
            </a:pPr>
            <a:r>
              <a:rPr lang="pt-BR" sz="1600" b="0" dirty="0" smtClean="0">
                <a:solidFill>
                  <a:schemeClr val="bg2">
                    <a:lumMod val="25000"/>
                  </a:schemeClr>
                </a:solidFill>
              </a:rPr>
              <a:t>São tecidos que transportam as soluções ou seivas que são distribuídos entre os vários órgãos da planta.</a:t>
            </a:r>
          </a:p>
        </p:txBody>
      </p:sp>
      <p:pic>
        <p:nvPicPr>
          <p:cNvPr id="10" name="Espaço Reservado para 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961" y="3352800"/>
            <a:ext cx="3845489" cy="2662989"/>
          </a:xfrm>
          <a:prstGeom prst="rect">
            <a:avLst/>
          </a:prstGeom>
          <a:solidFill>
            <a:schemeClr val="bg1"/>
          </a:solidFill>
          <a:ln w="38100" cap="rnd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7359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1085</Words>
  <Application>Microsoft Macintosh PowerPoint</Application>
  <PresentationFormat>Custom</PresentationFormat>
  <Paragraphs>130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Tema do Office</vt:lpstr>
      <vt:lpstr>BIOLOGIA</vt:lpstr>
      <vt:lpstr>BIOLOGIA </vt:lpstr>
      <vt:lpstr>Unidade 4 – O Reino Plantae</vt:lpstr>
      <vt:lpstr>CAPÍTULO 25 – Os grupos de plantas</vt:lpstr>
      <vt:lpstr>CAPÍTULO 25 – Os grupos de plantas</vt:lpstr>
      <vt:lpstr>CAPÍTULO 25 – Os grupos de plantas</vt:lpstr>
      <vt:lpstr>CAPÍTULO 26 – Os tecidos vegetais</vt:lpstr>
      <vt:lpstr>CAPÍTULO 26 – Os tecidos vegetais</vt:lpstr>
      <vt:lpstr>CAPÍTULO 26 – Os tecidos vegetais</vt:lpstr>
      <vt:lpstr>CAPÍTULO 27 – A raiz, o caule e a folha</vt:lpstr>
      <vt:lpstr>CAPÍTULO 27 – A raiz, o caule e a folha</vt:lpstr>
      <vt:lpstr>CAPÍTULO 27 – A raiz, o caule e a folha</vt:lpstr>
      <vt:lpstr>CAPÍTULO 28 – A flor, o fruto e a semente</vt:lpstr>
      <vt:lpstr>CAPÍTULO 28 – A flor, o fruto e a semente</vt:lpstr>
      <vt:lpstr>CAPÍTULO 28 – A flor, o fruto e a semente</vt:lpstr>
      <vt:lpstr>CAPÍTULO 29 – Fisiologia vegetal I: transporte e nutrição</vt:lpstr>
      <vt:lpstr>CAPÍTULO 29 – Fisiologia vegetal I: transporte e nutrição</vt:lpstr>
      <vt:lpstr>CAPÍTULO 29 – Fisiologia vegetal I: transporte e nutrição</vt:lpstr>
      <vt:lpstr>CAPÍTULO 30 – Fisiologia vegetal II: hormônios e movimentos</vt:lpstr>
      <vt:lpstr>CAPÍTULO 30 – Fisiologia vegetal II: hormônios e movimentos</vt:lpstr>
      <vt:lpstr>CAPÍTULO 30 – Fisiologia vegetal II: hormônios e movimentos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Nome da obra</dc:title>
  <dc:creator>Eduardo Araujo Ribeiro</dc:creator>
  <cp:lastModifiedBy>Thais Pedroso</cp:lastModifiedBy>
  <cp:revision>154</cp:revision>
  <dcterms:created xsi:type="dcterms:W3CDTF">2016-12-23T16:43:26Z</dcterms:created>
  <dcterms:modified xsi:type="dcterms:W3CDTF">2017-04-24T13:57:04Z</dcterms:modified>
</cp:coreProperties>
</file>