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62" r:id="rId3"/>
    <p:sldId id="25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63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3">
          <p15:clr>
            <a:srgbClr val="A4A3A4"/>
          </p15:clr>
        </p15:guide>
        <p15:guide id="2" pos="7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24A"/>
    <a:srgbClr val="1F9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5" autoAdjust="0"/>
    <p:restoredTop sz="95192"/>
  </p:normalViewPr>
  <p:slideViewPr>
    <p:cSldViewPr snapToGrid="0">
      <p:cViewPr>
        <p:scale>
          <a:sx n="85" d="100"/>
          <a:sy n="85" d="100"/>
        </p:scale>
        <p:origin x="-3136" y="-1256"/>
      </p:cViewPr>
      <p:guideLst>
        <p:guide orient="horz" pos="133"/>
        <p:guide pos="7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B6D9-37CF-7543-89DE-A4D649010039}" type="datetimeFigureOut">
              <a:rPr lang="pt-BR" smtClean="0"/>
              <a:pPr/>
              <a:t>24/04/17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22B4F-9C4C-F747-82AF-B1E0AB6A137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3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9" name="Picture 8" descr="biologi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337" y="211138"/>
            <a:ext cx="1119338" cy="11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5"/>
            <a:ext cx="5822950" cy="417672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800" y="5791195"/>
            <a:ext cx="5822950" cy="5655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9296401" y="4390379"/>
            <a:ext cx="2419348" cy="1833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799" y="4809067"/>
            <a:ext cx="2419348" cy="14143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43707" y="3463052"/>
            <a:ext cx="6991626" cy="276032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965187" y="4725952"/>
            <a:ext cx="2760329" cy="2345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5082363"/>
            <a:ext cx="1944312" cy="1141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6991626" cy="1753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31" hasCustomPrompt="1"/>
          </p:nvPr>
        </p:nvSpPr>
        <p:spPr>
          <a:xfrm>
            <a:off x="7992532" y="1550945"/>
            <a:ext cx="3723217" cy="42074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992533" y="5850504"/>
            <a:ext cx="3723216" cy="3661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9737146" y="3523325"/>
            <a:ext cx="4213717" cy="25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cxnSp>
        <p:nvCxnSpPr>
          <p:cNvPr id="27" name="Conector Reto 26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1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4" name="Picture 3" descr="quim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875" y="211138"/>
            <a:ext cx="1108800" cy="1108800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9" name="Picture 8" descr="fis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623" y="211138"/>
            <a:ext cx="936051" cy="1046767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6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da o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1" y="1485891"/>
            <a:ext cx="12191999" cy="4722403"/>
          </a:xfrm>
          <a:prstGeom prst="rect">
            <a:avLst/>
          </a:prstGeom>
          <a:effectLst>
            <a:glow>
              <a:schemeClr val="accent1"/>
            </a:glow>
          </a:effectLst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fundo, com </a:t>
            </a:r>
            <a:r>
              <a:rPr lang="pt-BR" dirty="0" err="1" smtClean="0"/>
              <a:t>transpar</a:t>
            </a:r>
            <a:r>
              <a:rPr lang="en-US" dirty="0" err="1" smtClean="0"/>
              <a:t>ência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14400"/>
            <a:ext cx="12229200" cy="1489174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8" hasCustomPrompt="1"/>
          </p:nvPr>
        </p:nvSpPr>
        <p:spPr>
          <a:xfrm>
            <a:off x="2762663" y="4507973"/>
            <a:ext cx="2542673" cy="150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Logo editora</a:t>
            </a:r>
            <a:endParaRPr lang="en-US" dirty="0"/>
          </a:p>
        </p:txBody>
      </p:sp>
      <p:sp>
        <p:nvSpPr>
          <p:cNvPr id="12" name="Retângulo 11"/>
          <p:cNvSpPr/>
          <p:nvPr userDrawn="1"/>
        </p:nvSpPr>
        <p:spPr>
          <a:xfrm>
            <a:off x="-1" y="2615609"/>
            <a:ext cx="12192001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21" name="Título 1"/>
          <p:cNvSpPr>
            <a:spLocks noGrp="1"/>
          </p:cNvSpPr>
          <p:nvPr>
            <p:ph type="ctrTitle" hasCustomPrompt="1"/>
          </p:nvPr>
        </p:nvSpPr>
        <p:spPr>
          <a:xfrm>
            <a:off x="961344" y="2909498"/>
            <a:ext cx="6098675" cy="6520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T</a:t>
            </a:r>
            <a:r>
              <a:rPr lang="en-US" dirty="0" err="1" smtClean="0"/>
              <a:t>ítulo</a:t>
            </a:r>
            <a:r>
              <a:rPr lang="en-US" dirty="0" smtClean="0"/>
              <a:t> da </a:t>
            </a:r>
            <a:r>
              <a:rPr lang="en-US" dirty="0" err="1" smtClean="0"/>
              <a:t>obra</a:t>
            </a:r>
            <a:endParaRPr lang="en-US" dirty="0"/>
          </a:p>
        </p:txBody>
      </p:sp>
      <p:sp>
        <p:nvSpPr>
          <p:cNvPr id="30" name="Espaço Reservado para Texto 28"/>
          <p:cNvSpPr>
            <a:spLocks noGrp="1"/>
          </p:cNvSpPr>
          <p:nvPr>
            <p:ph type="body" sz="quarter" idx="19" hasCustomPrompt="1"/>
          </p:nvPr>
        </p:nvSpPr>
        <p:spPr>
          <a:xfrm>
            <a:off x="962147" y="3575743"/>
            <a:ext cx="6097872" cy="5572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sp>
        <p:nvSpPr>
          <p:cNvPr id="10" name="Espaço Reservado para Imagem 2"/>
          <p:cNvSpPr>
            <a:spLocks noGrp="1"/>
          </p:cNvSpPr>
          <p:nvPr>
            <p:ph type="pic" idx="15" hasCustomPrompt="1"/>
          </p:nvPr>
        </p:nvSpPr>
        <p:spPr>
          <a:xfrm rot="515666">
            <a:off x="7713727" y="1831417"/>
            <a:ext cx="2856039" cy="3967233"/>
          </a:xfrm>
          <a:prstGeom prst="rect">
            <a:avLst/>
          </a:prstGeom>
          <a:solidFill>
            <a:schemeClr val="bg2"/>
          </a:solidFill>
          <a:ln>
            <a:solidFill>
              <a:srgbClr val="23A24A">
                <a:alpha val="50000"/>
              </a:srgbClr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7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 rot="275026">
            <a:off x="8349912" y="1790380"/>
            <a:ext cx="3105522" cy="4056025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9" hasCustomPrompt="1"/>
          </p:nvPr>
        </p:nvSpPr>
        <p:spPr>
          <a:xfrm>
            <a:off x="7838135" y="1375066"/>
            <a:ext cx="3105522" cy="4088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23A24A"/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9" y="277218"/>
            <a:ext cx="11531281" cy="6929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665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Unidade – Disciplina</a:t>
            </a:r>
            <a:endParaRPr lang="en-US" dirty="0"/>
          </a:p>
        </p:txBody>
      </p:sp>
      <p:sp>
        <p:nvSpPr>
          <p:cNvPr id="28" name="Espaço Reservado para Texto 26"/>
          <p:cNvSpPr>
            <a:spLocks noGrp="1"/>
          </p:cNvSpPr>
          <p:nvPr>
            <p:ph type="body" sz="quarter" idx="21" hasCustomPrompt="1"/>
          </p:nvPr>
        </p:nvSpPr>
        <p:spPr>
          <a:xfrm>
            <a:off x="543706" y="1607396"/>
            <a:ext cx="6625545" cy="431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29" name="Espaço Reservado para Texto 28"/>
          <p:cNvSpPr>
            <a:spLocks noGrp="1"/>
          </p:cNvSpPr>
          <p:nvPr>
            <p:ph type="body" sz="quarter" idx="20" hasCustomPrompt="1"/>
          </p:nvPr>
        </p:nvSpPr>
        <p:spPr>
          <a:xfrm>
            <a:off x="543707" y="2038452"/>
            <a:ext cx="6625544" cy="578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23A24A"/>
              </a:buClr>
              <a:buFont typeface="LucidaGrande" charset="0"/>
              <a:buChar char="●"/>
              <a:defRPr sz="18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36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7567360" cy="4662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8111067" y="1584960"/>
            <a:ext cx="3722647" cy="393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Grafismo </a:t>
            </a:r>
            <a:r>
              <a:rPr lang="pt-BR" dirty="0" err="1" smtClean="0"/>
              <a:t>icone</a:t>
            </a:r>
            <a:r>
              <a:rPr lang="pt-BR" dirty="0" smtClean="0"/>
              <a:t> ou </a:t>
            </a:r>
            <a:r>
              <a:rPr lang="pt-BR" dirty="0" err="1" smtClean="0"/>
              <a:t>s</a:t>
            </a:r>
            <a:r>
              <a:rPr lang="en-US" dirty="0" err="1" smtClean="0"/>
              <a:t>ímbolo</a:t>
            </a:r>
            <a:endParaRPr lang="en-US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4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880311" cy="468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4" name="Retângulo 3"/>
          <p:cNvSpPr/>
          <p:nvPr userDrawn="1"/>
        </p:nvSpPr>
        <p:spPr>
          <a:xfrm rot="461075">
            <a:off x="6975945" y="1540543"/>
            <a:ext cx="3742266" cy="4528109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842954" y="1550945"/>
            <a:ext cx="3742266" cy="4528109"/>
          </a:xfrm>
          <a:prstGeom prst="rect">
            <a:avLst/>
          </a:prstGeom>
          <a:solidFill>
            <a:schemeClr val="bg1"/>
          </a:solidFill>
          <a:ln w="19050">
            <a:solidFill>
              <a:srgbClr val="23A24A">
                <a:alpha val="5000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2573867" y="1544720"/>
            <a:ext cx="3555861" cy="1740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299200" y="1550945"/>
            <a:ext cx="5416550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35333" y="4646088"/>
            <a:ext cx="4180416" cy="383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2896435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2929467" y="3322537"/>
            <a:ext cx="3790880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7" y="3309984"/>
            <a:ext cx="2385760" cy="2985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6052955" y="5354536"/>
            <a:ext cx="1699980" cy="181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85544" y="5452534"/>
            <a:ext cx="3622211" cy="84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8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554133" y="1534286"/>
            <a:ext cx="6161617" cy="108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554133" y="2807948"/>
            <a:ext cx="6161617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5554134" y="5903091"/>
            <a:ext cx="6161616" cy="366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4153438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543707" y="1564916"/>
            <a:ext cx="4625701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8" y="5177788"/>
            <a:ext cx="4655004" cy="1099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1135979" y="2923988"/>
            <a:ext cx="3003141" cy="223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4591010"/>
            <a:ext cx="4625701" cy="487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3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9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1" r:id="rId9"/>
    <p:sldLayoutId id="2147483668" r:id="rId10"/>
    <p:sldLayoutId id="2147483669" r:id="rId11"/>
    <p:sldLayoutId id="2147483670" r:id="rId12"/>
    <p:sldLayoutId id="214748367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8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50" y="3507926"/>
            <a:ext cx="7835780" cy="2413246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21 – Verminoses 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203" y="1619426"/>
            <a:ext cx="2270239" cy="453340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Parasitoses humanas causadas por Nemátodos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6" y="1584959"/>
            <a:ext cx="7835795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</a:t>
            </a:r>
            <a:r>
              <a:rPr lang="pt-BR" i="1" dirty="0" smtClean="0"/>
              <a:t>Ascaris lumbricoides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podem medir de 15 a 20 cm de comprimento e vivem no intestino humano;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 organismo humano o </a:t>
            </a:r>
            <a:r>
              <a:rPr lang="pt-BR" i="1" dirty="0" smtClean="0"/>
              <a:t>Ancilostomose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(ou amarelão) vive no intestino humano e provoca profunda anemia.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21 – Verminoses 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79" y="1559661"/>
            <a:ext cx="5822944" cy="3823462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Parasitoses humanas causadas por Nemátodos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857" y="1525193"/>
            <a:ext cx="3629232" cy="469032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22 – Acidentes causados por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342" y="1544722"/>
            <a:ext cx="3336247" cy="401866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Acidentes com animais peçonhentos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6" y="1584960"/>
            <a:ext cx="7883117" cy="1985982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ABELHAS: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As abelhas inoculam o veneno com seu ferrão, as toxinas presentes no veneno podem causar reações alérgicas, que em caso de um grande número de picadas pode levar a morte;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LAGARTAS: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Algumas lagartas possuem espinhos fortes, ramificados, pontiagudos e ligados a glândulas de veneno, que provocam queimaduras, estas podem trazer hemorragia e problemas renais.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8" y="3957850"/>
            <a:ext cx="3908370" cy="2265530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22 – Acidentes causados por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964" y="1768567"/>
            <a:ext cx="4181250" cy="275549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Acidentes com animais peçonhentos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3221469" cy="422715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ESCORPIÕES: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Seu veneno ao ser inoculado provoca forte dor no local, formigamento, paralisia e problemas respiratórios.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ARANHAS: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Muitas aranhas produzem veneno, que é inoculado em suas presas, com poucas exceções as aranhas não são agressivas, porém pode ocorrer acidentes quando a apertamos, ou colocamos mãos e pés em lugares onde elas se escondem, alguns venenos são perigosos.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10" y="1719428"/>
            <a:ext cx="3425889" cy="428236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22 – Acidentes causados por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6231288" y="1584959"/>
            <a:ext cx="5692607" cy="2174546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Acidentes com animais peçonhentos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SERPENTES PEÇONHENTAS E NÃO PEÇONHENTAS: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Há serpentes que não têm dentes inoculadores de veneno (</a:t>
            </a:r>
            <a:r>
              <a:rPr lang="pt-BR" dirty="0" smtClean="0"/>
              <a:t>áglifas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), elas matam suas vítimas por </a:t>
            </a:r>
            <a:r>
              <a:rPr lang="pt-BR" dirty="0" smtClean="0"/>
              <a:t>constrição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 Outra serpentes (</a:t>
            </a:r>
            <a:r>
              <a:rPr lang="pt-BR" dirty="0" smtClean="0"/>
              <a:t>opistóglifas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) possuem presas na parte posterior do maxilar, com sulcos por onde escorre o veneno. Existem também as </a:t>
            </a:r>
            <a:r>
              <a:rPr lang="pt-BR" dirty="0" smtClean="0"/>
              <a:t>proteróglifas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e as </a:t>
            </a:r>
            <a:r>
              <a:rPr lang="pt-BR" dirty="0" smtClean="0"/>
              <a:t>solenóglifas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 Brasil há cerca de 70 espécies de serpentes, as que causam acidentes mais graves são: Corais-verdadeiras; Surucucu; cascavéis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9462" y="3942412"/>
            <a:ext cx="5676168" cy="22104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22 – Acidentes causados por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625" y="1584959"/>
            <a:ext cx="5918740" cy="356659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Produção de soros antipeçonhentos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8" y="1584959"/>
            <a:ext cx="4162764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 Brasil os soros antipeçonhentos são produzidos pela </a:t>
            </a:r>
            <a:r>
              <a:rPr lang="pt-BR" dirty="0" smtClean="0"/>
              <a:t>Fundação Ezequiel Dias, Instituto Butantã, Centro de produção e pesquisa de Imunobiológicos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 pelo </a:t>
            </a:r>
            <a:r>
              <a:rPr lang="pt-BR" dirty="0" smtClean="0"/>
              <a:t>Instituto Vital Brasil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 processo, o veneno do animal peçonhento é injetado nos cavalos para que estes passem a produzir anticorpos específicos.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480" y="1256254"/>
            <a:ext cx="2124119" cy="502869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Saúde, higiene e bem-estar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349093" cy="4638421"/>
          </a:xfrm>
        </p:spPr>
        <p:txBody>
          <a:bodyPr>
            <a:noAutofit/>
          </a:bodyPr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Saúde é o estado de integridade físico e psíquico que permite o normal funcionamento do organismo humano.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Saúde é ligada a ideia de vigor físico e mental , o bem-estar geral do indivíduo.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468" y="1480370"/>
            <a:ext cx="5944533" cy="4618774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Doenças emergentes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349093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Mudanças no comportamento humano e alterações provocadas por humanos nos ambientes contribuíram para que doenças desconhecidas surgissem no último quarto de século;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Zika; Chikungunya; Gripe A; Gripe suína; Gripe aviária; Dengue; Febre amarela; Tuberculose; Ébola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416" y="1779096"/>
            <a:ext cx="8075635" cy="2864776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Saúde da vida moderna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2758293" cy="3345629"/>
          </a:xfrm>
        </p:spPr>
        <p:txBody>
          <a:bodyPr/>
          <a:lstStyle/>
          <a:p>
            <a:pPr marL="285750" indent="-285750">
              <a:lnSpc>
                <a:spcPct val="14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Enfermidades ocupacionais;</a:t>
            </a:r>
          </a:p>
          <a:p>
            <a:pPr marL="285750" indent="-285750">
              <a:lnSpc>
                <a:spcPct val="14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Uso e abuso de drogas;</a:t>
            </a:r>
          </a:p>
          <a:p>
            <a:pPr marL="285750" indent="-285750">
              <a:lnSpc>
                <a:spcPct val="14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Violência;</a:t>
            </a:r>
          </a:p>
          <a:p>
            <a:pPr marL="285750" indent="-285750">
              <a:lnSpc>
                <a:spcPct val="14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Doenças degenerativas;</a:t>
            </a:r>
          </a:p>
          <a:p>
            <a:pPr marL="285750" indent="-285750">
              <a:lnSpc>
                <a:spcPct val="14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Saúde psíquica;</a:t>
            </a:r>
          </a:p>
          <a:p>
            <a:pPr>
              <a:lnSpc>
                <a:spcPct val="140000"/>
              </a:lnSpc>
              <a:buClr>
                <a:srgbClr val="23A24A"/>
              </a:buClr>
              <a:buSzPct val="110000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012" y="1425192"/>
            <a:ext cx="3036444" cy="4702066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Enfermidades ocupacionais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7655913" cy="253880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Doenças psíquicas ocupacionais;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Lesões por esforço repetitivo (LER);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Lesões decorrentes da exposição a agentes físicos;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Doenças decorrentes da exposição a agentes físicos;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Doenças decorrentes da exposição a agentes químicos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Moléstias decorrentes da exposição ou do contato com agentes biológicos.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13" y="4071471"/>
            <a:ext cx="4447904" cy="2122320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57" b="28157"/>
          <a:stretch>
            <a:fillRect/>
          </a:stretch>
        </p:blipFill>
        <p:spPr>
          <a:xfrm>
            <a:off x="-24000" y="1451429"/>
            <a:ext cx="12240000" cy="4762271"/>
          </a:xfr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BIOLOGIA	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t-BR" sz="2000" dirty="0" smtClean="0"/>
              <a:t>César da Silva Júnior; Sezar Sasson; Nelson Caldini </a:t>
            </a:r>
            <a:r>
              <a:rPr lang="pt-BR" sz="2000" smtClean="0"/>
              <a:t>Júnior  3º </a:t>
            </a:r>
            <a:r>
              <a:rPr lang="pt-BR" sz="2000" dirty="0" smtClean="0"/>
              <a:t>ano ensino m</a:t>
            </a:r>
            <a:r>
              <a:rPr lang="en-US" sz="2000" dirty="0" err="1" smtClean="0"/>
              <a:t>édio</a:t>
            </a:r>
            <a:endParaRPr lang="pt-BR" sz="2000" dirty="0" smtClean="0"/>
          </a:p>
          <a:p>
            <a:endParaRPr lang="pt-BR" sz="2000" dirty="0"/>
          </a:p>
        </p:txBody>
      </p:sp>
      <p:pic>
        <p:nvPicPr>
          <p:cNvPr id="8" name="Shape 125" descr="livraria-saraiva-PB.eps"/>
          <p:cNvPicPr preferRelativeResize="0">
            <a:picLocks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038" b="-66037"/>
          <a:stretch/>
        </p:blipFill>
        <p:spPr>
          <a:xfrm>
            <a:off x="2762663" y="4507973"/>
            <a:ext cx="2542672" cy="150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52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11125352" cy="33306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vida moderna, especialmente nos grandes centros urbanos, proporciona uma carga grande de estresse físico e emocional podendo nos levar a: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Desequilíbrio psíquico e emocional;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Depressão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Síndrome do pânico.</a:t>
            </a:r>
          </a:p>
          <a:p>
            <a:pPr>
              <a:lnSpc>
                <a:spcPct val="130000"/>
              </a:lnSpc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Nossa saúde física e psíquica está diretamente ligada, por isso exercícios físicos, boa alimentação, horas adequadas de sono são fundamentais para a manutenção da saúde mental e emocional</a:t>
            </a:r>
          </a:p>
          <a:p>
            <a:pPr>
              <a:lnSpc>
                <a:spcPct val="130000"/>
              </a:lnSpc>
            </a:pP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smtClean="0"/>
              <a:t>A saúde psíquica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72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23 – Saúde e qualidade de vida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746" y="1514838"/>
            <a:ext cx="4180415" cy="4706047"/>
          </a:xfrm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30"/>
          </p:nvPr>
        </p:nvSpPr>
        <p:spPr>
          <a:xfrm>
            <a:off x="5534212" y="5516478"/>
            <a:ext cx="1827134" cy="704408"/>
          </a:xfrm>
        </p:spPr>
        <p:txBody>
          <a:bodyPr/>
          <a:lstStyle/>
          <a:p>
            <a:pPr algn="r"/>
            <a:r>
              <a:rPr lang="pt-BR" dirty="0" smtClean="0"/>
              <a:t>O consumo de bebidas alcoólicas pode ocasionar graves problemas ao indivíduo e à sociedade.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Uso de drogas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Álcool e tabaco são causadores de um enorme custo médico e social.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Violência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Toda forma de violência é reconhecida como mais um tópico merecedor da atenção da saúde pública.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Doenças degenerativas ou decorrentes da sensibilidade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Câncer, disfunções cardiovasculares,  disfunções  glandulares, disfunções neurológicas, perturbação do sono, disfunções nutricionais.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Unidade 3 – Saúde humana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pt-BR" dirty="0" smtClean="0"/>
              <a:t>Parasitas do ser humano</a:t>
            </a:r>
          </a:p>
          <a:p>
            <a:r>
              <a:rPr lang="pt-BR" dirty="0" smtClean="0"/>
              <a:t>As verminoses</a:t>
            </a:r>
          </a:p>
          <a:p>
            <a:r>
              <a:rPr lang="pt-BR" dirty="0" smtClean="0"/>
              <a:t>Acidente causados por animais peçonhentos</a:t>
            </a:r>
          </a:p>
          <a:p>
            <a:r>
              <a:rPr lang="pt-BR" dirty="0" smtClean="0"/>
              <a:t>Saúde e qualidade de vida</a:t>
            </a:r>
            <a:endParaRPr lang="pt-BR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85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20 – Parasitas do ser humano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439" y="1753896"/>
            <a:ext cx="6802487" cy="386547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que é parasitismo?</a:t>
            </a:r>
          </a:p>
          <a:p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8" y="1584959"/>
            <a:ext cx="3639821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 parasitismo é uma associação entre seres de espécies diferentes, na qual há benefícios unilateral;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Os principais parasitas: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Vírus;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Bactérias;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Protozoários;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Fungos;</a:t>
            </a:r>
          </a:p>
          <a:p>
            <a:pPr>
              <a:lnSpc>
                <a:spcPct val="13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20 – Parasitas do ser humano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621" y="1584959"/>
            <a:ext cx="4024079" cy="462140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Ações dos parasitas sobre os hospedeiros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Os parasitas podem provocar: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Obstruções;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Perfurações;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Ulcerações;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Necrose;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Irritação de mucosas;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Ação tóxica;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Espoliação;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Febre;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20 – Parasitas do ser humano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739" y="1584959"/>
            <a:ext cx="3606070" cy="469996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microrganismos parasitas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vírus, são endoparasitas celulares, cápsulas proteicas que protegem seu material genético;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Algumas doenças causadas por vírus;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Sarampo, rubéola, caxumba, catapora, gripe, poliomielite, herpes, dengue, entre outros, HIV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HIV – É o vírus causador da AIDS, ele é um retrovírus bem conhecido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20 – Parasitas do ser humano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148" y="1584959"/>
            <a:ext cx="3387728" cy="455067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microrganismos parasitas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7784313" cy="1458044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DENGUE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– Virose transmitida pelo mosquito do gênero Aedes;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FEBRE AMARELA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– Também transmitido pelo mosquito do gênero Aedes;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 GRIPE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– Vírus da influenza;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002" y="2623279"/>
            <a:ext cx="3404019" cy="334577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8" y="3417756"/>
            <a:ext cx="3758807" cy="28378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20 – Parasitas do ser humano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417" y="2630753"/>
            <a:ext cx="3440263" cy="344026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Bactérias parasitas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7270528" cy="2209678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Doença de Chagas;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Malária;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Leishmaniose;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Existe também um número de espécies de fungos que parasitam plantas e animais. Ex.: Ferrugem do café.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606" y="3882084"/>
            <a:ext cx="5394501" cy="218893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3882084"/>
            <a:ext cx="1854719" cy="242922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21 – Verminoses 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7553583" y="1544721"/>
            <a:ext cx="4281143" cy="340203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Parasitoses humanas causadas por platelmintos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30"/>
          </p:nvPr>
        </p:nvSpPr>
        <p:spPr>
          <a:xfrm>
            <a:off x="3567659" y="5039371"/>
            <a:ext cx="2473376" cy="1171696"/>
          </a:xfrm>
        </p:spPr>
        <p:txBody>
          <a:bodyPr/>
          <a:lstStyle/>
          <a:p>
            <a:r>
              <a:rPr lang="pt-BR" dirty="0" smtClean="0"/>
              <a:t>Fotografia ao microscópio eletrônico de varredura (cores artificiais) evidenciando o dimorfismo sexual em </a:t>
            </a:r>
            <a:r>
              <a:rPr lang="pt-BR" i="1" dirty="0" smtClean="0"/>
              <a:t>Schistosoma mansoni </a:t>
            </a:r>
            <a:r>
              <a:rPr lang="pt-BR" dirty="0" smtClean="0"/>
              <a:t>(</a:t>
            </a:r>
            <a:r>
              <a:rPr lang="pt-BR" i="1" dirty="0" smtClean="0"/>
              <a:t>schisto</a:t>
            </a:r>
            <a:r>
              <a:rPr lang="pt-BR" dirty="0" smtClean="0"/>
              <a:t> = fenda; </a:t>
            </a:r>
            <a:r>
              <a:rPr lang="pt-BR" i="1" dirty="0" smtClean="0"/>
              <a:t>soma</a:t>
            </a:r>
            <a:r>
              <a:rPr lang="pt-BR" dirty="0" smtClean="0"/>
              <a:t> = corpo). (Elementos fora de proporção de tamanho entre si. Cores fantasia.)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6652600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pt-BR" dirty="0" smtClean="0"/>
              <a:t>Esquistossomose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é uma das mais difundidas verminoses do mundo, aqui no Brasil a mais comum é O </a:t>
            </a:r>
            <a:r>
              <a:rPr lang="pt-BR" i="1" dirty="0" smtClean="0"/>
              <a:t>Schistosoma Mansoni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As </a:t>
            </a:r>
            <a:r>
              <a:rPr lang="pt-BR" dirty="0" smtClean="0"/>
              <a:t>Tênias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têm em geral o corpo achatado e podem atingir metros de comprimento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3233243"/>
            <a:ext cx="3023952" cy="2977823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1056</Words>
  <Application>Microsoft Macintosh PowerPoint</Application>
  <PresentationFormat>Custom</PresentationFormat>
  <Paragraphs>111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BIOLOGIA</vt:lpstr>
      <vt:lpstr>BIOLOGIA </vt:lpstr>
      <vt:lpstr>Unidade 3 – Saúde humana</vt:lpstr>
      <vt:lpstr>CAPÍTULO 20 – Parasitas do ser humano</vt:lpstr>
      <vt:lpstr>CAPÍTULO 20 – Parasitas do ser humano</vt:lpstr>
      <vt:lpstr>CAPÍTULO 20 – Parasitas do ser humano</vt:lpstr>
      <vt:lpstr>CAPÍTULO 20 – Parasitas do ser humano</vt:lpstr>
      <vt:lpstr>CAPÍTULO 20 – Parasitas do ser humano</vt:lpstr>
      <vt:lpstr>CAPÍTULO 21 – Verminoses </vt:lpstr>
      <vt:lpstr>CAPÍTULO 21 – Verminoses </vt:lpstr>
      <vt:lpstr>CAPÍTULO 21 – Verminoses </vt:lpstr>
      <vt:lpstr>CAPÍTULO 22 – Acidentes causados por animais</vt:lpstr>
      <vt:lpstr>CAPÍTULO 22 – Acidentes causados por animais</vt:lpstr>
      <vt:lpstr>CAPÍTULO 22 – Acidentes causados por animais</vt:lpstr>
      <vt:lpstr>CAPÍTULO 22 – Acidentes causados por animais</vt:lpstr>
      <vt:lpstr>CAPÍTULO 23 – Saúde e qualidade de vida</vt:lpstr>
      <vt:lpstr>CAPÍTULO 23 – Saúde e qualidade de vida</vt:lpstr>
      <vt:lpstr>CAPÍTULO 23 – Saúde e qualidade de vida</vt:lpstr>
      <vt:lpstr>CAPÍTULO 23 – Saúde e qualidade de vida</vt:lpstr>
      <vt:lpstr>CAPÍTULO 23 – Saúde e qualidade de vida</vt:lpstr>
      <vt:lpstr>CAPÍTULO 23 – Saúde e qualidade de vida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da obra</dc:title>
  <dc:creator>Eduardo Araujo Ribeiro</dc:creator>
  <cp:lastModifiedBy>Thais Pedroso</cp:lastModifiedBy>
  <cp:revision>148</cp:revision>
  <dcterms:created xsi:type="dcterms:W3CDTF">2016-12-23T16:43:26Z</dcterms:created>
  <dcterms:modified xsi:type="dcterms:W3CDTF">2017-04-24T14:15:50Z</dcterms:modified>
</cp:coreProperties>
</file>