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62" r:id="rId3"/>
    <p:sldId id="259" r:id="rId4"/>
    <p:sldId id="263" r:id="rId5"/>
    <p:sldId id="265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">
          <p15:clr>
            <a:srgbClr val="A4A3A4"/>
          </p15:clr>
        </p15:guide>
        <p15:guide id="2" pos="71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3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6" autoAdjust="0"/>
    <p:restoredTop sz="95192"/>
  </p:normalViewPr>
  <p:slideViewPr>
    <p:cSldViewPr snapToGrid="0">
      <p:cViewPr varScale="1">
        <p:scale>
          <a:sx n="127" d="100"/>
          <a:sy n="127" d="100"/>
        </p:scale>
        <p:origin x="-816" y="-96"/>
      </p:cViewPr>
      <p:guideLst>
        <p:guide orient="horz" pos="127"/>
        <p:guide pos="71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FB6D9-37CF-7543-89DE-A4D649010039}" type="datetimeFigureOut">
              <a:rPr lang="pt-BR" smtClean="0"/>
              <a:pPr/>
              <a:t>19/04/17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22B4F-9C4C-F747-82AF-B1E0AB6A137A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367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7200"/>
            <a:ext cx="12240000" cy="14917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8" y="363070"/>
            <a:ext cx="8143092" cy="1122821"/>
          </a:xfrm>
          <a:prstGeom prst="rect">
            <a:avLst/>
          </a:prstGeom>
        </p:spPr>
        <p:txBody>
          <a:bodyPr anchor="t"/>
          <a:lstStyle>
            <a:lvl1pPr algn="l">
              <a:defRPr sz="6000" b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DISCIPLINA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-7200" y="6213383"/>
            <a:ext cx="12240000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24000" y="1464724"/>
            <a:ext cx="12240000" cy="47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</a:t>
            </a:r>
            <a:endParaRPr lang="en-US" dirty="0"/>
          </a:p>
        </p:txBody>
      </p:sp>
      <p:pic>
        <p:nvPicPr>
          <p:cNvPr id="3" name="Picture 2" descr="histori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5334" y="196846"/>
            <a:ext cx="12700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7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4"/>
            <a:ext cx="5822950" cy="4672435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9296401" y="4390379"/>
            <a:ext cx="2419348" cy="1833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4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8897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4"/>
            <a:ext cx="5822950" cy="4672435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892799" y="4809067"/>
            <a:ext cx="2419348" cy="14143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4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06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43707" y="3463052"/>
            <a:ext cx="6991626" cy="276032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-965187" y="4725952"/>
            <a:ext cx="2760329" cy="2345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3707" y="5082363"/>
            <a:ext cx="1944312" cy="1141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60"/>
            <a:ext cx="6991626" cy="17536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3" name="Espaço Reservado para Imagem 2"/>
          <p:cNvSpPr>
            <a:spLocks noGrp="1"/>
          </p:cNvSpPr>
          <p:nvPr>
            <p:ph type="pic" idx="31" hasCustomPrompt="1"/>
          </p:nvPr>
        </p:nvSpPr>
        <p:spPr>
          <a:xfrm>
            <a:off x="7992532" y="1550945"/>
            <a:ext cx="3723217" cy="4207494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4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7992533" y="5850504"/>
            <a:ext cx="3723216" cy="3661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15" name="Espaço Reservado para Texto 12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9737146" y="3523325"/>
            <a:ext cx="4213717" cy="2565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cxnSp>
        <p:nvCxnSpPr>
          <p:cNvPr id="27" name="Conector Reto 26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7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20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696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7200"/>
            <a:ext cx="12240000" cy="149174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8" y="363070"/>
            <a:ext cx="8143092" cy="1122821"/>
          </a:xfrm>
          <a:prstGeom prst="rect">
            <a:avLst/>
          </a:prstGeom>
        </p:spPr>
        <p:txBody>
          <a:bodyPr anchor="t"/>
          <a:lstStyle>
            <a:lvl1pPr algn="l">
              <a:defRPr sz="6000" b="1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DISCIPLINA</a:t>
            </a:r>
            <a:endParaRPr lang="en-US" dirty="0"/>
          </a:p>
        </p:txBody>
      </p:sp>
      <p:sp>
        <p:nvSpPr>
          <p:cNvPr id="7" name="Retângulo 6"/>
          <p:cNvSpPr/>
          <p:nvPr userDrawn="1"/>
        </p:nvSpPr>
        <p:spPr>
          <a:xfrm>
            <a:off x="-7200" y="6213383"/>
            <a:ext cx="12240000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24000" y="1464724"/>
            <a:ext cx="12240000" cy="4752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</a:t>
            </a:r>
            <a:endParaRPr lang="en-US" dirty="0"/>
          </a:p>
        </p:txBody>
      </p:sp>
      <p:pic>
        <p:nvPicPr>
          <p:cNvPr id="3" name="Picture 2" descr="filosofia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3675" y="201613"/>
            <a:ext cx="990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60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o da o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Espaço Reservado para Imagem 2"/>
          <p:cNvSpPr>
            <a:spLocks noGrp="1"/>
          </p:cNvSpPr>
          <p:nvPr>
            <p:ph type="pic" idx="14" hasCustomPrompt="1"/>
          </p:nvPr>
        </p:nvSpPr>
        <p:spPr>
          <a:xfrm>
            <a:off x="-1" y="1485891"/>
            <a:ext cx="12191999" cy="4722403"/>
          </a:xfrm>
          <a:prstGeom prst="rect">
            <a:avLst/>
          </a:prstGeom>
          <a:effectLst>
            <a:glow>
              <a:schemeClr val="accent1"/>
            </a:glow>
          </a:effectLst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Imagem para fundo, com </a:t>
            </a:r>
            <a:r>
              <a:rPr lang="pt-BR" dirty="0" err="1" smtClean="0"/>
              <a:t>transpar</a:t>
            </a:r>
            <a:r>
              <a:rPr lang="en-US" dirty="0" err="1" smtClean="0"/>
              <a:t>ência</a:t>
            </a:r>
            <a:endParaRPr lang="en-US" dirty="0"/>
          </a:p>
        </p:txBody>
      </p:sp>
      <p:pic>
        <p:nvPicPr>
          <p:cNvPr id="14" name="Imagem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3600"/>
            <a:ext cx="12240000" cy="1485892"/>
          </a:xfrm>
          <a:prstGeom prst="rect">
            <a:avLst/>
          </a:prstGeom>
        </p:spPr>
      </p:pic>
      <p:sp>
        <p:nvSpPr>
          <p:cNvPr id="12" name="Retângulo 11"/>
          <p:cNvSpPr/>
          <p:nvPr userDrawn="1"/>
        </p:nvSpPr>
        <p:spPr>
          <a:xfrm>
            <a:off x="-1" y="2615609"/>
            <a:ext cx="12192001" cy="1765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ctrTitle" hasCustomPrompt="1"/>
          </p:nvPr>
        </p:nvSpPr>
        <p:spPr>
          <a:xfrm>
            <a:off x="961344" y="2909498"/>
            <a:ext cx="6098675" cy="652029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 b="0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T</a:t>
            </a:r>
            <a:r>
              <a:rPr lang="en-US" dirty="0" err="1" smtClean="0"/>
              <a:t>ítulo</a:t>
            </a:r>
            <a:r>
              <a:rPr lang="en-US" dirty="0" smtClean="0"/>
              <a:t> da </a:t>
            </a:r>
            <a:r>
              <a:rPr lang="en-US" dirty="0" err="1" smtClean="0"/>
              <a:t>obra</a:t>
            </a:r>
            <a:endParaRPr lang="en-US" dirty="0"/>
          </a:p>
        </p:txBody>
      </p:sp>
      <p:sp>
        <p:nvSpPr>
          <p:cNvPr id="30" name="Espaço Reservado para Texto 28"/>
          <p:cNvSpPr>
            <a:spLocks noGrp="1"/>
          </p:cNvSpPr>
          <p:nvPr>
            <p:ph type="body" sz="quarter" idx="19" hasCustomPrompt="1"/>
          </p:nvPr>
        </p:nvSpPr>
        <p:spPr>
          <a:xfrm>
            <a:off x="962147" y="3575743"/>
            <a:ext cx="6097872" cy="5572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 err="1" smtClean="0"/>
              <a:t>Autor</a:t>
            </a:r>
            <a:r>
              <a:rPr lang="en-US" dirty="0" smtClean="0"/>
              <a:t> – </a:t>
            </a:r>
            <a:r>
              <a:rPr lang="en-US" dirty="0" err="1" smtClean="0"/>
              <a:t>Ano</a:t>
            </a:r>
            <a:endParaRPr lang="pt-BR" dirty="0"/>
          </a:p>
        </p:txBody>
      </p:sp>
      <p:sp>
        <p:nvSpPr>
          <p:cNvPr id="10" name="Espaço Reservado para Imagem 2"/>
          <p:cNvSpPr>
            <a:spLocks noGrp="1"/>
          </p:cNvSpPr>
          <p:nvPr>
            <p:ph type="pic" idx="15" hasCustomPrompt="1"/>
          </p:nvPr>
        </p:nvSpPr>
        <p:spPr>
          <a:xfrm rot="515666">
            <a:off x="7713727" y="1831417"/>
            <a:ext cx="2856039" cy="3967233"/>
          </a:xfrm>
          <a:prstGeom prst="rect">
            <a:avLst/>
          </a:prstGeom>
          <a:solidFill>
            <a:schemeClr val="bg2"/>
          </a:solidFill>
          <a:ln>
            <a:solidFill>
              <a:srgbClr val="1F93D9">
                <a:alpha val="50196"/>
              </a:srgbClr>
            </a:solidFill>
          </a:ln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Capa da Obra/volume</a:t>
            </a:r>
            <a:endParaRPr lang="en-US" dirty="0"/>
          </a:p>
        </p:txBody>
      </p:sp>
      <p:sp>
        <p:nvSpPr>
          <p:cNvPr id="11" name="Retângulo 6"/>
          <p:cNvSpPr/>
          <p:nvPr userDrawn="1"/>
        </p:nvSpPr>
        <p:spPr>
          <a:xfrm>
            <a:off x="-7200" y="6213383"/>
            <a:ext cx="12240000" cy="655200"/>
          </a:xfrm>
          <a:prstGeom prst="rect">
            <a:avLst/>
          </a:prstGeom>
          <a:solidFill>
            <a:srgbClr val="1F9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5" name="Shape 125" descr="livraria-saraiva-PB.eps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38" b="-66037"/>
          <a:stretch/>
        </p:blipFill>
        <p:spPr>
          <a:xfrm>
            <a:off x="2762663" y="4507973"/>
            <a:ext cx="2542672" cy="150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737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 rot="275026">
            <a:off x="8349912" y="1790380"/>
            <a:ext cx="3105522" cy="4056025"/>
          </a:xfrm>
          <a:prstGeom prst="rect">
            <a:avLst/>
          </a:prstGeom>
          <a:solidFill>
            <a:srgbClr val="1F93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4" name="Espaço Reservado para Imagem 2"/>
          <p:cNvSpPr>
            <a:spLocks noGrp="1"/>
          </p:cNvSpPr>
          <p:nvPr>
            <p:ph type="pic" idx="19" hasCustomPrompt="1"/>
          </p:nvPr>
        </p:nvSpPr>
        <p:spPr>
          <a:xfrm>
            <a:off x="7838135" y="1375066"/>
            <a:ext cx="3105522" cy="4088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1F93D9"/>
            </a:solidFill>
          </a:ln>
        </p:spPr>
        <p:txBody>
          <a:bodyPr/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Capa da Obra/volume</a:t>
            </a:r>
            <a:endParaRPr lang="en-US" dirty="0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7218"/>
            <a:ext cx="11715750" cy="69428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665896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600" b="0" baseline="0">
                <a:solidFill>
                  <a:schemeClr val="bg1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smtClean="0"/>
              <a:t>Unidade – Disciplina</a:t>
            </a:r>
            <a:endParaRPr lang="en-US" dirty="0"/>
          </a:p>
        </p:txBody>
      </p:sp>
      <p:sp>
        <p:nvSpPr>
          <p:cNvPr id="28" name="Espaço Reservado para Texto 26"/>
          <p:cNvSpPr>
            <a:spLocks noGrp="1"/>
          </p:cNvSpPr>
          <p:nvPr>
            <p:ph type="body" sz="quarter" idx="21" hasCustomPrompt="1"/>
          </p:nvPr>
        </p:nvSpPr>
        <p:spPr>
          <a:xfrm>
            <a:off x="543706" y="1607396"/>
            <a:ext cx="6625545" cy="4310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pPr lvl="0"/>
            <a:r>
              <a:rPr lang="en-US" dirty="0" err="1" smtClean="0"/>
              <a:t>Nessa</a:t>
            </a:r>
            <a:r>
              <a:rPr lang="en-US" dirty="0" smtClean="0"/>
              <a:t> </a:t>
            </a:r>
            <a:r>
              <a:rPr lang="en-US" dirty="0" err="1" smtClean="0"/>
              <a:t>unidade</a:t>
            </a:r>
            <a:r>
              <a:rPr lang="en-US" dirty="0" smtClean="0"/>
              <a:t>:</a:t>
            </a:r>
            <a:endParaRPr lang="pt-BR" dirty="0"/>
          </a:p>
        </p:txBody>
      </p:sp>
      <p:sp>
        <p:nvSpPr>
          <p:cNvPr id="29" name="Espaço Reservado para Texto 28"/>
          <p:cNvSpPr>
            <a:spLocks noGrp="1"/>
          </p:cNvSpPr>
          <p:nvPr>
            <p:ph type="body" sz="quarter" idx="20" hasCustomPrompt="1"/>
          </p:nvPr>
        </p:nvSpPr>
        <p:spPr>
          <a:xfrm>
            <a:off x="543707" y="2038452"/>
            <a:ext cx="6625544" cy="57842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rgbClr val="1F93D9"/>
              </a:buClr>
              <a:buFont typeface="LucidaGrande" charset="0"/>
              <a:buChar char="●"/>
              <a:defRPr sz="18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err="1" smtClean="0"/>
              <a:t>Autor</a:t>
            </a:r>
            <a:r>
              <a:rPr lang="en-US" dirty="0" smtClean="0"/>
              <a:t> – </a:t>
            </a:r>
            <a:r>
              <a:rPr lang="en-US" dirty="0" err="1" smtClean="0"/>
              <a:t>Ano</a:t>
            </a:r>
            <a:endParaRPr lang="pt-BR" dirty="0"/>
          </a:p>
        </p:txBody>
      </p:sp>
      <p:cxnSp>
        <p:nvCxnSpPr>
          <p:cNvPr id="5" name="Conector Reto 4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2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9369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60"/>
            <a:ext cx="7567360" cy="4662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8111067" y="1584960"/>
            <a:ext cx="3722647" cy="393530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dirty="0" smtClean="0"/>
              <a:t>Grafismo </a:t>
            </a:r>
            <a:r>
              <a:rPr lang="pt-BR" dirty="0" err="1" smtClean="0"/>
              <a:t>icone</a:t>
            </a:r>
            <a:r>
              <a:rPr lang="pt-BR" dirty="0" smtClean="0"/>
              <a:t> ou </a:t>
            </a:r>
            <a:r>
              <a:rPr lang="pt-BR" dirty="0" err="1" smtClean="0"/>
              <a:t>s</a:t>
            </a:r>
            <a:r>
              <a:rPr lang="en-US" dirty="0" err="1" smtClean="0"/>
              <a:t>ímbolo</a:t>
            </a:r>
            <a:endParaRPr lang="en-US" dirty="0"/>
          </a:p>
        </p:txBody>
      </p:sp>
      <p:sp>
        <p:nvSpPr>
          <p:cNvPr id="21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cxnSp>
        <p:nvCxnSpPr>
          <p:cNvPr id="22" name="Conector Reto 21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2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82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880311" cy="4684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4" name="Retângulo 3"/>
          <p:cNvSpPr/>
          <p:nvPr userDrawn="1"/>
        </p:nvSpPr>
        <p:spPr>
          <a:xfrm rot="461075">
            <a:off x="6975945" y="1540543"/>
            <a:ext cx="3742266" cy="4528109"/>
          </a:xfrm>
          <a:prstGeom prst="rect">
            <a:avLst/>
          </a:prstGeom>
          <a:solidFill>
            <a:srgbClr val="1F93D9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6842954" y="1550945"/>
            <a:ext cx="3742266" cy="4528109"/>
          </a:xfrm>
          <a:prstGeom prst="rect">
            <a:avLst/>
          </a:prstGeom>
          <a:solidFill>
            <a:schemeClr val="bg1"/>
          </a:solidFill>
          <a:ln w="19050">
            <a:solidFill>
              <a:srgbClr val="1F93D9">
                <a:alpha val="50196"/>
              </a:srgbClr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3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38814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2573867" y="1544720"/>
            <a:ext cx="3555861" cy="17403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6299200" y="1550945"/>
            <a:ext cx="5416550" cy="298718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35333" y="4646088"/>
            <a:ext cx="4180416" cy="3831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364037" y="2896435"/>
            <a:ext cx="2993410" cy="289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1" name="Espaço Reservado para Imagem 2"/>
          <p:cNvSpPr>
            <a:spLocks noGrp="1"/>
          </p:cNvSpPr>
          <p:nvPr>
            <p:ph type="pic" idx="27" hasCustomPrompt="1"/>
          </p:nvPr>
        </p:nvSpPr>
        <p:spPr>
          <a:xfrm>
            <a:off x="2929467" y="3322537"/>
            <a:ext cx="3790880" cy="297251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707" y="3309984"/>
            <a:ext cx="2385760" cy="29850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l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23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6052955" y="5354536"/>
            <a:ext cx="1699980" cy="18104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7085544" y="5452534"/>
            <a:ext cx="3622211" cy="841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cxnSp>
        <p:nvCxnSpPr>
          <p:cNvPr id="33" name="Conector Reto 3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25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4883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554133" y="1534286"/>
            <a:ext cx="6161617" cy="10842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l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554133" y="2807948"/>
            <a:ext cx="6161617" cy="2987187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2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17" name="Espaço Reservado para Texto 12"/>
          <p:cNvSpPr>
            <a:spLocks noGrp="1"/>
          </p:cNvSpPr>
          <p:nvPr>
            <p:ph type="body" sz="quarter" idx="25" hasCustomPrompt="1"/>
          </p:nvPr>
        </p:nvSpPr>
        <p:spPr>
          <a:xfrm>
            <a:off x="5554134" y="5903091"/>
            <a:ext cx="6161616" cy="3668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10364037" y="4153438"/>
            <a:ext cx="2993410" cy="2899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1" name="Espaço Reservado para Imagem 2"/>
          <p:cNvSpPr>
            <a:spLocks noGrp="1"/>
          </p:cNvSpPr>
          <p:nvPr>
            <p:ph type="pic" idx="27" hasCustomPrompt="1"/>
          </p:nvPr>
        </p:nvSpPr>
        <p:spPr>
          <a:xfrm>
            <a:off x="543707" y="1564916"/>
            <a:ext cx="4625701" cy="297251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média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22" name="Espaço Reservado para Texto 12"/>
          <p:cNvSpPr>
            <a:spLocks noGrp="1"/>
          </p:cNvSpPr>
          <p:nvPr>
            <p:ph type="body" sz="quarter" idx="28" hasCustomPrompt="1"/>
          </p:nvPr>
        </p:nvSpPr>
        <p:spPr>
          <a:xfrm>
            <a:off x="543708" y="5177788"/>
            <a:ext cx="4655004" cy="10998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pt-BR" dirty="0"/>
          </a:p>
        </p:txBody>
      </p:sp>
      <p:sp>
        <p:nvSpPr>
          <p:cNvPr id="23" name="Espaço Reservado para Texto 12"/>
          <p:cNvSpPr>
            <a:spLocks noGrp="1"/>
          </p:cNvSpPr>
          <p:nvPr>
            <p:ph type="body" sz="quarter" idx="29" hasCustomPrompt="1"/>
          </p:nvPr>
        </p:nvSpPr>
        <p:spPr>
          <a:xfrm rot="16200000">
            <a:off x="-1135979" y="2923988"/>
            <a:ext cx="3003141" cy="2237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43707" y="4591010"/>
            <a:ext cx="4625701" cy="4877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cxnSp>
        <p:nvCxnSpPr>
          <p:cNvPr id="33" name="Conector Reto 3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25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579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43707" y="363071"/>
            <a:ext cx="9046341" cy="35857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1800" b="1" cap="all" baseline="0">
                <a:solidFill>
                  <a:srgbClr val="1F93D9"/>
                </a:solidFill>
                <a:latin typeface="+mn-lt"/>
                <a:ea typeface="Helvetica" charset="0"/>
                <a:cs typeface="Helvetica" charset="0"/>
              </a:defRPr>
            </a:lvl1pPr>
          </a:lstStyle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– </a:t>
            </a:r>
            <a:r>
              <a:rPr lang="en-US" dirty="0" err="1" smtClean="0"/>
              <a:t>Tema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707" y="881339"/>
            <a:ext cx="11172043" cy="341421"/>
          </a:xfrm>
          <a:prstGeom prst="rect">
            <a:avLst/>
          </a:prstGeom>
        </p:spPr>
      </p:pic>
      <p:cxnSp>
        <p:nvCxnSpPr>
          <p:cNvPr id="8" name="Conector Reto 7"/>
          <p:cNvCxnSpPr/>
          <p:nvPr userDrawn="1"/>
        </p:nvCxnSpPr>
        <p:spPr>
          <a:xfrm>
            <a:off x="543707" y="792084"/>
            <a:ext cx="1117204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spaço Reservado para Imagem 2"/>
          <p:cNvSpPr>
            <a:spLocks noGrp="1"/>
          </p:cNvSpPr>
          <p:nvPr>
            <p:ph type="pic" idx="13" hasCustomPrompt="1"/>
          </p:nvPr>
        </p:nvSpPr>
        <p:spPr>
          <a:xfrm>
            <a:off x="5892800" y="1550945"/>
            <a:ext cx="5822950" cy="4176722"/>
          </a:xfrm>
          <a:prstGeom prst="rect">
            <a:avLst/>
          </a:prstGeom>
          <a:solidFill>
            <a:schemeClr val="bg1"/>
          </a:solidFill>
          <a:ln w="38100" cap="rnd">
            <a:noFill/>
          </a:ln>
          <a:effectLst>
            <a:softEdge rad="0"/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 smtClean="0"/>
              <a:t>Foto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endParaRPr lang="en-US" dirty="0"/>
          </a:p>
        </p:txBody>
      </p:sp>
      <p:sp>
        <p:nvSpPr>
          <p:cNvPr id="12" name="Espaço Reservado para Texto 20"/>
          <p:cNvSpPr>
            <a:spLocks noGrp="1"/>
          </p:cNvSpPr>
          <p:nvPr>
            <p:ph type="body" sz="quarter" idx="24" hasCustomPrompt="1"/>
          </p:nvPr>
        </p:nvSpPr>
        <p:spPr>
          <a:xfrm>
            <a:off x="543707" y="927482"/>
            <a:ext cx="6991626" cy="2827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</a:lstStyle>
          <a:p>
            <a:pPr lvl="0"/>
            <a:r>
              <a:rPr lang="en-US" dirty="0" smtClean="0"/>
              <a:t>Sub-</a:t>
            </a:r>
            <a:r>
              <a:rPr lang="en-US" dirty="0" err="1" smtClean="0"/>
              <a:t>tema</a:t>
            </a:r>
            <a:endParaRPr lang="pt-BR" dirty="0"/>
          </a:p>
        </p:txBody>
      </p:sp>
      <p:sp>
        <p:nvSpPr>
          <p:cNvPr id="20" name="Espaço Reservado para Texto 12"/>
          <p:cNvSpPr>
            <a:spLocks noGrp="1"/>
          </p:cNvSpPr>
          <p:nvPr>
            <p:ph type="body" sz="quarter" idx="26" hasCustomPrompt="1"/>
          </p:nvPr>
        </p:nvSpPr>
        <p:spPr>
          <a:xfrm rot="16200000">
            <a:off x="9862403" y="3398068"/>
            <a:ext cx="4182945" cy="476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crédito</a:t>
            </a:r>
            <a:endParaRPr lang="pt-BR" dirty="0"/>
          </a:p>
        </p:txBody>
      </p:sp>
      <p:sp>
        <p:nvSpPr>
          <p:cNvPr id="24" name="Espaço Reservado para Texto 12"/>
          <p:cNvSpPr>
            <a:spLocks noGrp="1"/>
          </p:cNvSpPr>
          <p:nvPr>
            <p:ph type="body" sz="quarter" idx="30" hasCustomPrompt="1"/>
          </p:nvPr>
        </p:nvSpPr>
        <p:spPr>
          <a:xfrm>
            <a:off x="5892800" y="5791195"/>
            <a:ext cx="5822950" cy="5655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 algn="r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Helvetica" charset="0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Legenda</a:t>
            </a:r>
            <a:r>
              <a:rPr lang="en-US" dirty="0" smtClean="0"/>
              <a:t> da </a:t>
            </a:r>
            <a:r>
              <a:rPr lang="en-US" dirty="0" err="1" smtClean="0"/>
              <a:t>foto</a:t>
            </a:r>
            <a:endParaRPr lang="pt-BR" dirty="0"/>
          </a:p>
        </p:txBody>
      </p:sp>
      <p:sp>
        <p:nvSpPr>
          <p:cNvPr id="25" name="Espaço Reservado para Texto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707" y="1584959"/>
            <a:ext cx="5095093" cy="46384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1F93D9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2pPr>
            <a:lvl3pPr marL="0" indent="0">
              <a:buNone/>
              <a:defRPr sz="1800" b="0" i="0">
                <a:latin typeface="+mn-lt"/>
                <a:ea typeface="Helvetica" charset="0"/>
                <a:cs typeface="Helvetica" charset="0"/>
              </a:defRPr>
            </a:lvl3pPr>
            <a:lvl4pPr marL="540000" indent="-285750">
              <a:buClr>
                <a:srgbClr val="1F93D9"/>
              </a:buClr>
              <a:buFont typeface="LucidaGrande" charset="0"/>
              <a:buChar char="●"/>
              <a:defRPr sz="1800" b="0" i="0">
                <a:latin typeface="+mn-lt"/>
                <a:ea typeface="Helvetica Light" charset="0"/>
                <a:cs typeface="Helvetica Light" charset="0"/>
              </a:defRPr>
            </a:lvl4pPr>
            <a:lvl5pPr marL="540000" indent="0">
              <a:buNone/>
              <a:defRPr sz="1800" b="0" i="0">
                <a:latin typeface="+mn-lt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1"/>
            <a:r>
              <a:rPr lang="en-US" dirty="0" smtClean="0"/>
              <a:t>Segundo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2"/>
            <a:r>
              <a:rPr lang="en-US" dirty="0" err="1" smtClean="0"/>
              <a:t>Terceiro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r>
              <a:rPr lang="en-US" dirty="0" smtClean="0"/>
              <a:t>:</a:t>
            </a:r>
          </a:p>
          <a:p>
            <a:pPr lvl="3"/>
            <a:r>
              <a:rPr lang="en-US" dirty="0" smtClean="0"/>
              <a:t>Quarto </a:t>
            </a:r>
            <a:r>
              <a:rPr lang="en-US" dirty="0" err="1" smtClean="0"/>
              <a:t>nível</a:t>
            </a:r>
            <a:endParaRPr lang="en-US" dirty="0" smtClean="0"/>
          </a:p>
          <a:p>
            <a:pPr lvl="4"/>
            <a:r>
              <a:rPr lang="en-US" dirty="0" err="1" smtClean="0"/>
              <a:t>Quinto</a:t>
            </a:r>
            <a:r>
              <a:rPr lang="en-US" dirty="0" smtClean="0"/>
              <a:t> </a:t>
            </a:r>
            <a:r>
              <a:rPr lang="en-US" dirty="0" err="1" smtClean="0"/>
              <a:t>nível</a:t>
            </a:r>
            <a:endParaRPr lang="pt-BR" dirty="0"/>
          </a:p>
        </p:txBody>
      </p:sp>
      <p:cxnSp>
        <p:nvCxnSpPr>
          <p:cNvPr id="23" name="Conector Reto 22"/>
          <p:cNvCxnSpPr/>
          <p:nvPr userDrawn="1"/>
        </p:nvCxnSpPr>
        <p:spPr>
          <a:xfrm>
            <a:off x="3785191" y="6452072"/>
            <a:ext cx="6560288" cy="20166"/>
          </a:xfrm>
          <a:prstGeom prst="line">
            <a:avLst/>
          </a:prstGeom>
          <a:ln w="28575">
            <a:solidFill>
              <a:srgbClr val="1F93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 userDrawn="1"/>
        </p:nvSpPr>
        <p:spPr>
          <a:xfrm>
            <a:off x="9590048" y="6386435"/>
            <a:ext cx="177868" cy="177868"/>
          </a:xfrm>
          <a:prstGeom prst="ellipse">
            <a:avLst/>
          </a:prstGeom>
          <a:ln w="28575">
            <a:solidFill>
              <a:srgbClr val="1F93D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latin typeface="+mn-lt"/>
            </a:endParaRPr>
          </a:p>
        </p:txBody>
      </p:sp>
      <p:pic>
        <p:nvPicPr>
          <p:cNvPr id="14" name="Shape 133"/>
          <p:cNvPicPr preferRelativeResize="0">
            <a:picLocks/>
          </p:cNvPicPr>
          <p:nvPr userDrawn="1"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472739" y="6292501"/>
            <a:ext cx="1439998" cy="36631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 userDrawn="1"/>
        </p:nvSpPr>
        <p:spPr>
          <a:xfrm>
            <a:off x="478789" y="6328727"/>
            <a:ext cx="3915790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FUNDAMENTOS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DE FILOSOFIA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| Volume 3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–</a:t>
            </a:r>
            <a:r>
              <a:rPr lang="en-US" sz="1100" baseline="0" dirty="0" smtClean="0">
                <a:solidFill>
                  <a:srgbClr val="1F93D9"/>
                </a:solidFill>
                <a:latin typeface="+mn-lt"/>
              </a:rPr>
              <a:t> X</a:t>
            </a:r>
            <a:r>
              <a:rPr lang="en-US" sz="1100" dirty="0" smtClean="0">
                <a:solidFill>
                  <a:srgbClr val="1F93D9"/>
                </a:solidFill>
                <a:latin typeface="+mn-lt"/>
              </a:rPr>
              <a:t>º </a:t>
            </a:r>
            <a:r>
              <a:rPr lang="en-US" sz="1100" dirty="0" err="1" smtClean="0">
                <a:solidFill>
                  <a:srgbClr val="1F93D9"/>
                </a:solidFill>
                <a:latin typeface="+mn-lt"/>
              </a:rPr>
              <a:t>Bimestre</a:t>
            </a:r>
            <a:endParaRPr lang="pt-BR" sz="1100" dirty="0">
              <a:solidFill>
                <a:srgbClr val="1F93D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393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5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68" r:id="rId9"/>
    <p:sldLayoutId id="2147483669" r:id="rId10"/>
    <p:sldLayoutId id="2147483670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1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FILOSOFIA</a:t>
            </a:r>
            <a:endParaRPr lang="pt-BR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6"/>
          <a:stretch/>
        </p:blipFill>
        <p:spPr/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7145979" cy="2055305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Muitos pensadores procuraram associar o belo ao bom, entrelaçando os campos da estética e da ética. Será o sentimento do belo sempre bom?</a:t>
            </a:r>
          </a:p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E a percepção do bem será sempre bela? </a:t>
            </a:r>
            <a:endParaRPr lang="pt-B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</a:rPr>
              <a:t>Como </a:t>
            </a:r>
            <a:r>
              <a:rPr lang="pt-BR" dirty="0">
                <a:solidFill>
                  <a:srgbClr val="000000"/>
                </a:solidFill>
              </a:rPr>
              <a:t>é para você?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O bom e o belo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r="946"/>
          <a:stretch>
            <a:fillRect/>
          </a:stretch>
        </p:blipFill>
        <p:spPr>
          <a:xfrm>
            <a:off x="8111067" y="1584960"/>
            <a:ext cx="3722647" cy="3935307"/>
          </a:xfrm>
        </p:spPr>
      </p:pic>
    </p:spTree>
    <p:extLst>
      <p:ext uri="{BB962C8B-B14F-4D97-AF65-F5344CB8AC3E}">
        <p14:creationId xmlns:p14="http://schemas.microsoft.com/office/powerpoint/2010/main" val="55339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4667121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Desde os tempos pré-históricos, o ser humano constrói no mundo suas próprias coisas, demonstrando maior ou menor habilidade para isso.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Arte - A expressão criativa da sensibilidade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274" y="1584957"/>
            <a:ext cx="4755107" cy="3876391"/>
          </a:xfrm>
        </p:spPr>
      </p:pic>
      <p:sp>
        <p:nvSpPr>
          <p:cNvPr id="7" name="Rectangle 6"/>
          <p:cNvSpPr/>
          <p:nvPr/>
        </p:nvSpPr>
        <p:spPr>
          <a:xfrm rot="16200000">
            <a:off x="10027240" y="3323097"/>
            <a:ext cx="3876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JOSÉ FERRAZ DE ALMEIDA JÚNIOR/MUSEU DE ARTE DE SÃO PAULO ASSIS CHATEAUBRIAND, MASP, SP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10274" y="5461348"/>
            <a:ext cx="4755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/>
              <a:t>Moça</a:t>
            </a:r>
            <a:r>
              <a:rPr lang="en-US" sz="1200" i="1" dirty="0"/>
              <a:t> com </a:t>
            </a:r>
            <a:r>
              <a:rPr lang="en-US" sz="1200" i="1" dirty="0" err="1"/>
              <a:t>livro</a:t>
            </a:r>
            <a:r>
              <a:rPr lang="en-US" sz="1200" dirty="0"/>
              <a:t> – José </a:t>
            </a:r>
            <a:r>
              <a:rPr lang="en-US" sz="1200" dirty="0" err="1" smtClean="0"/>
              <a:t>Ferraz</a:t>
            </a:r>
            <a:r>
              <a:rPr lang="en-US" sz="1200" dirty="0" smtClean="0"/>
              <a:t> de </a:t>
            </a:r>
            <a:r>
              <a:rPr lang="en-US" sz="1200" dirty="0"/>
              <a:t>Almeida </a:t>
            </a:r>
            <a:r>
              <a:rPr lang="en-US" sz="1200" dirty="0" err="1"/>
              <a:t>Júnior</a:t>
            </a:r>
            <a:r>
              <a:rPr lang="en-US" sz="1200" dirty="0"/>
              <a:t>, </a:t>
            </a:r>
            <a:r>
              <a:rPr lang="en-US" sz="1200" dirty="0" err="1"/>
              <a:t>óleo</a:t>
            </a:r>
            <a:r>
              <a:rPr lang="en-US" sz="1200" dirty="0"/>
              <a:t> </a:t>
            </a:r>
            <a:r>
              <a:rPr lang="en-US" sz="1200" dirty="0" err="1" smtClean="0"/>
              <a:t>sobre</a:t>
            </a:r>
            <a:r>
              <a:rPr lang="en-US" sz="1200" dirty="0"/>
              <a:t> </a:t>
            </a:r>
            <a:r>
              <a:rPr lang="en-US" sz="1200" dirty="0" err="1" smtClean="0"/>
              <a:t>tela</a:t>
            </a:r>
            <a:r>
              <a:rPr lang="en-US" sz="1200" dirty="0"/>
              <a:t>. </a:t>
            </a:r>
            <a:r>
              <a:rPr lang="en-US" sz="1200" dirty="0" err="1"/>
              <a:t>R</a:t>
            </a:r>
            <a:r>
              <a:rPr lang="en-US" sz="1200" dirty="0" err="1" smtClean="0"/>
              <a:t>etrato</a:t>
            </a:r>
            <a:r>
              <a:rPr lang="en-US" sz="1200" dirty="0" smtClean="0"/>
              <a:t> </a:t>
            </a:r>
            <a:r>
              <a:rPr lang="en-US" sz="1200" dirty="0" err="1"/>
              <a:t>eloquente</a:t>
            </a:r>
            <a:r>
              <a:rPr lang="en-US" sz="1200" dirty="0"/>
              <a:t> do </a:t>
            </a:r>
            <a:r>
              <a:rPr lang="en-US" sz="1200" dirty="0" err="1"/>
              <a:t>deleite</a:t>
            </a:r>
            <a:r>
              <a:rPr lang="en-US" sz="1200" dirty="0"/>
              <a:t> que se tem </a:t>
            </a:r>
            <a:r>
              <a:rPr lang="en-US" sz="1200" dirty="0" err="1"/>
              <a:t>pelo</a:t>
            </a:r>
            <a:r>
              <a:rPr lang="en-US" sz="1200" dirty="0"/>
              <a:t> </a:t>
            </a:r>
            <a:r>
              <a:rPr lang="en-US" sz="1200" dirty="0" err="1"/>
              <a:t>contato</a:t>
            </a:r>
            <a:r>
              <a:rPr lang="en-US" sz="1200" dirty="0"/>
              <a:t> </a:t>
            </a:r>
            <a:r>
              <a:rPr lang="en-US" sz="1200" dirty="0" smtClean="0"/>
              <a:t>com </a:t>
            </a:r>
            <a:r>
              <a:rPr lang="en-US" sz="1200" dirty="0" err="1" smtClean="0"/>
              <a:t>uma</a:t>
            </a:r>
            <a:r>
              <a:rPr lang="en-US" sz="1200" dirty="0" smtClean="0"/>
              <a:t> </a:t>
            </a:r>
            <a:r>
              <a:rPr lang="en-US" sz="1200" dirty="0" err="1"/>
              <a:t>obra</a:t>
            </a:r>
            <a:r>
              <a:rPr lang="en-US" sz="1200" dirty="0"/>
              <a:t> de arte (no </a:t>
            </a:r>
            <a:r>
              <a:rPr lang="en-US" sz="1200" dirty="0" err="1"/>
              <a:t>caso</a:t>
            </a:r>
            <a:r>
              <a:rPr lang="en-US" sz="1200" dirty="0"/>
              <a:t> da </a:t>
            </a:r>
            <a:r>
              <a:rPr lang="en-US" sz="1200" dirty="0" err="1"/>
              <a:t>jovem</a:t>
            </a:r>
            <a:r>
              <a:rPr lang="en-US" sz="1200" dirty="0"/>
              <a:t>, um </a:t>
            </a:r>
            <a:r>
              <a:rPr lang="en-US" sz="1200" dirty="0" err="1"/>
              <a:t>livro</a:t>
            </a:r>
            <a:r>
              <a:rPr lang="en-US" sz="1200" dirty="0"/>
              <a:t>). </a:t>
            </a:r>
            <a:r>
              <a:rPr lang="en-US" sz="1200" dirty="0" err="1"/>
              <a:t>Sensação</a:t>
            </a:r>
            <a:r>
              <a:rPr lang="en-US" sz="1200" dirty="0"/>
              <a:t> </a:t>
            </a:r>
            <a:r>
              <a:rPr lang="en-US" sz="1200" dirty="0" smtClean="0"/>
              <a:t>de </a:t>
            </a:r>
            <a:r>
              <a:rPr lang="en-US" sz="1200" dirty="0" err="1" smtClean="0"/>
              <a:t>prazer</a:t>
            </a:r>
            <a:r>
              <a:rPr lang="en-US" sz="1200" dirty="0"/>
              <a:t>, </a:t>
            </a:r>
            <a:r>
              <a:rPr lang="en-US" sz="1200" dirty="0" err="1"/>
              <a:t>inspiração</a:t>
            </a:r>
            <a:r>
              <a:rPr lang="en-US" sz="1200" dirty="0"/>
              <a:t>, </a:t>
            </a:r>
            <a:r>
              <a:rPr lang="en-US" sz="1200" dirty="0" err="1"/>
              <a:t>devaneio</a:t>
            </a:r>
            <a:r>
              <a:rPr lang="en-US" sz="1200" dirty="0"/>
              <a:t>? </a:t>
            </a:r>
            <a:r>
              <a:rPr lang="en-US" sz="1200" dirty="0" err="1"/>
              <a:t>Por</a:t>
            </a:r>
            <a:r>
              <a:rPr lang="en-US" sz="1200" dirty="0"/>
              <a:t> que </a:t>
            </a:r>
            <a:r>
              <a:rPr lang="en-US" sz="1200" dirty="0" err="1"/>
              <a:t>tudo</a:t>
            </a:r>
            <a:r>
              <a:rPr lang="en-US" sz="1200" dirty="0"/>
              <a:t> </a:t>
            </a:r>
            <a:r>
              <a:rPr lang="en-US" sz="1200" dirty="0" err="1"/>
              <a:t>isso</a:t>
            </a:r>
            <a:r>
              <a:rPr lang="en-US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131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5932250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b="1" dirty="0">
                <a:solidFill>
                  <a:srgbClr val="000000"/>
                </a:solidFill>
              </a:rPr>
              <a:t>A arte pode ter várias definições. Entre elas encontra-se a de Susanne </a:t>
            </a:r>
            <a:r>
              <a:rPr lang="pt-BR" b="1" dirty="0" err="1">
                <a:solidFill>
                  <a:srgbClr val="000000"/>
                </a:solidFill>
              </a:rPr>
              <a:t>K.Langer</a:t>
            </a:r>
            <a:r>
              <a:rPr lang="pt-BR" b="1" dirty="0">
                <a:solidFill>
                  <a:srgbClr val="000000"/>
                </a:solidFill>
              </a:rPr>
              <a:t> (1895 -1985), filósofa estadunidense, para quem a arte pode ser entendida como a prática de criar formas perceptíveis expressivas do sentimento humano.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Prática de criar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Formas perceptíveis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Expressão do sentimento humano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O que é arte?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r="946"/>
          <a:stretch>
            <a:fillRect/>
          </a:stretch>
        </p:blipFill>
        <p:spPr>
          <a:xfrm>
            <a:off x="8111067" y="1584960"/>
            <a:ext cx="3722647" cy="3935307"/>
          </a:xfrm>
        </p:spPr>
      </p:pic>
    </p:spTree>
    <p:extLst>
      <p:ext uri="{BB962C8B-B14F-4D97-AF65-F5344CB8AC3E}">
        <p14:creationId xmlns:p14="http://schemas.microsoft.com/office/powerpoint/2010/main" val="2091004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24956"/>
            <a:ext cx="11175812" cy="1195243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Quando predomina a intenção de produzir uma obra útil, temos as realizações técnicas, que se desenvolvem pela aplicação prática de um conhecimento.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Diferença entre arte e técnica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128" y="2944723"/>
            <a:ext cx="8303472" cy="3102487"/>
          </a:xfrm>
        </p:spPr>
      </p:pic>
      <p:sp>
        <p:nvSpPr>
          <p:cNvPr id="10" name="Rectangle 9"/>
          <p:cNvSpPr/>
          <p:nvPr/>
        </p:nvSpPr>
        <p:spPr>
          <a:xfrm>
            <a:off x="9269620" y="4710344"/>
            <a:ext cx="1758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Banco solo</a:t>
            </a:r>
            <a:r>
              <a:rPr lang="en-US" sz="1200" dirty="0"/>
              <a:t> (2010) – </a:t>
            </a:r>
            <a:r>
              <a:rPr lang="en-US" sz="1200" dirty="0" err="1" smtClean="0"/>
              <a:t>Domingos</a:t>
            </a:r>
            <a:r>
              <a:rPr lang="en-US" sz="1200" dirty="0" smtClean="0"/>
              <a:t> </a:t>
            </a:r>
            <a:r>
              <a:rPr lang="en-US" sz="1200" dirty="0" err="1" smtClean="0"/>
              <a:t>Tótora</a:t>
            </a:r>
            <a:r>
              <a:rPr lang="en-US" sz="1200" dirty="0" smtClean="0"/>
              <a:t> </a:t>
            </a:r>
            <a:r>
              <a:rPr lang="en-US" sz="1200" dirty="0"/>
              <a:t>(Maria da </a:t>
            </a:r>
            <a:r>
              <a:rPr lang="en-US" sz="1200" dirty="0" err="1" smtClean="0"/>
              <a:t>fé</a:t>
            </a:r>
            <a:r>
              <a:rPr lang="en-US" sz="1200" dirty="0" smtClean="0"/>
              <a:t>, Minas </a:t>
            </a:r>
            <a:r>
              <a:rPr lang="en-US" sz="1200" dirty="0" err="1"/>
              <a:t>Gerais</a:t>
            </a:r>
            <a:r>
              <a:rPr lang="en-US" sz="1200" dirty="0"/>
              <a:t>). </a:t>
            </a:r>
            <a:r>
              <a:rPr lang="en-US" sz="1200" dirty="0" err="1"/>
              <a:t>Pense</a:t>
            </a:r>
            <a:r>
              <a:rPr lang="en-US" sz="1200" dirty="0"/>
              <a:t> </a:t>
            </a:r>
            <a:r>
              <a:rPr lang="en-US" sz="1200" dirty="0" err="1"/>
              <a:t>nesse</a:t>
            </a:r>
            <a:r>
              <a:rPr lang="en-US" sz="1200" dirty="0"/>
              <a:t> </a:t>
            </a:r>
            <a:r>
              <a:rPr lang="en-US" sz="1200" dirty="0" smtClean="0"/>
              <a:t>banco. </a:t>
            </a:r>
            <a:r>
              <a:rPr lang="en-US" sz="1200" dirty="0" err="1" smtClean="0"/>
              <a:t>Onde</a:t>
            </a:r>
            <a:r>
              <a:rPr lang="en-US" sz="1200" dirty="0" smtClean="0"/>
              <a:t> </a:t>
            </a:r>
            <a:r>
              <a:rPr lang="en-US" sz="1200" dirty="0" err="1"/>
              <a:t>termina</a:t>
            </a:r>
            <a:r>
              <a:rPr lang="en-US" sz="1200" dirty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técnica</a:t>
            </a:r>
            <a:r>
              <a:rPr lang="en-US" sz="1200" dirty="0" smtClean="0"/>
              <a:t> </a:t>
            </a:r>
            <a:r>
              <a:rPr lang="en-US" sz="1200" dirty="0"/>
              <a:t>e </a:t>
            </a:r>
            <a:r>
              <a:rPr lang="en-US" sz="1200" dirty="0" err="1"/>
              <a:t>começa</a:t>
            </a:r>
            <a:r>
              <a:rPr lang="en-US" sz="1200" dirty="0"/>
              <a:t> a arte?</a:t>
            </a:r>
          </a:p>
        </p:txBody>
      </p:sp>
    </p:spTree>
    <p:extLst>
      <p:ext uri="{BB962C8B-B14F-4D97-AF65-F5344CB8AC3E}">
        <p14:creationId xmlns:p14="http://schemas.microsoft.com/office/powerpoint/2010/main" val="21203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4216184" cy="4662816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O </a:t>
            </a:r>
            <a:r>
              <a:rPr lang="pt-BR" dirty="0"/>
              <a:t>artista é um ser </a:t>
            </a:r>
            <a:r>
              <a:rPr lang="pt-BR" dirty="0" smtClean="0"/>
              <a:t>social</a:t>
            </a:r>
            <a:endParaRPr lang="pt-BR" dirty="0"/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A </a:t>
            </a:r>
            <a:r>
              <a:rPr lang="pt-BR" dirty="0"/>
              <a:t>obra de arte é </a:t>
            </a:r>
            <a:r>
              <a:rPr lang="pt-BR" dirty="0" smtClean="0"/>
              <a:t>percebida </a:t>
            </a:r>
            <a:r>
              <a:rPr lang="pt-BR" dirty="0"/>
              <a:t>socialmente pelo </a:t>
            </a:r>
            <a:r>
              <a:rPr lang="pt-BR" dirty="0" smtClean="0"/>
              <a:t>público</a:t>
            </a:r>
          </a:p>
          <a:p>
            <a:pPr lvl="1">
              <a:lnSpc>
                <a:spcPct val="150000"/>
              </a:lnSpc>
              <a:buClr>
                <a:srgbClr val="1F93D9"/>
              </a:buClr>
            </a:pPr>
            <a:r>
              <a:rPr lang="pt-BR" b="1" dirty="0" smtClean="0">
                <a:solidFill>
                  <a:srgbClr val="1F93D9"/>
                </a:solidFill>
              </a:rPr>
              <a:t>Fenômeno universal.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Fenômeno social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4298" y="1584960"/>
            <a:ext cx="5656708" cy="3976596"/>
          </a:xfrm>
        </p:spPr>
      </p:pic>
      <p:sp>
        <p:nvSpPr>
          <p:cNvPr id="7" name="Rectangle 6"/>
          <p:cNvSpPr/>
          <p:nvPr/>
        </p:nvSpPr>
        <p:spPr>
          <a:xfrm rot="16200000">
            <a:off x="9345919" y="3410044"/>
            <a:ext cx="3876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DAVID SILVERMAN/GETTY IMAGES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74298" y="5561556"/>
            <a:ext cx="57011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</a:t>
            </a:r>
            <a:r>
              <a:rPr lang="en-US" sz="1200" dirty="0" err="1" smtClean="0"/>
              <a:t>bra</a:t>
            </a:r>
            <a:r>
              <a:rPr lang="en-US" sz="1200" dirty="0" smtClean="0"/>
              <a:t> </a:t>
            </a:r>
            <a:r>
              <a:rPr lang="en-US" sz="1200" dirty="0"/>
              <a:t>do </a:t>
            </a:r>
            <a:r>
              <a:rPr lang="en-US" sz="1200" dirty="0" err="1" smtClean="0"/>
              <a:t>artista</a:t>
            </a:r>
            <a:r>
              <a:rPr lang="en-US" sz="1200" dirty="0" smtClean="0"/>
              <a:t> </a:t>
            </a:r>
            <a:r>
              <a:rPr lang="en-US" sz="1200" dirty="0" err="1" smtClean="0"/>
              <a:t>inglês</a:t>
            </a:r>
            <a:r>
              <a:rPr lang="en-US" sz="1200" dirty="0" smtClean="0"/>
              <a:t> Banksy </a:t>
            </a:r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 smtClean="0"/>
              <a:t>muralha</a:t>
            </a:r>
            <a:r>
              <a:rPr lang="en-US" sz="1200" dirty="0" smtClean="0"/>
              <a:t> que </a:t>
            </a:r>
            <a:r>
              <a:rPr lang="en-US" sz="1200" dirty="0" err="1"/>
              <a:t>separa</a:t>
            </a:r>
            <a:r>
              <a:rPr lang="en-US" sz="1200" dirty="0"/>
              <a:t> </a:t>
            </a:r>
            <a:r>
              <a:rPr lang="en-US" sz="1200" dirty="0" smtClean="0"/>
              <a:t>a </a:t>
            </a:r>
            <a:r>
              <a:rPr lang="en-US" sz="1200" dirty="0" err="1" smtClean="0"/>
              <a:t>cidade</a:t>
            </a:r>
            <a:r>
              <a:rPr lang="en-US" sz="1200" dirty="0" smtClean="0"/>
              <a:t> </a:t>
            </a:r>
            <a:r>
              <a:rPr lang="en-US" sz="1200" dirty="0" err="1" smtClean="0"/>
              <a:t>palestina</a:t>
            </a:r>
            <a:r>
              <a:rPr lang="en-US" sz="1200" dirty="0" smtClean="0"/>
              <a:t> de </a:t>
            </a:r>
            <a:r>
              <a:rPr lang="en-US" sz="1200" dirty="0" err="1"/>
              <a:t>Belém</a:t>
            </a:r>
            <a:r>
              <a:rPr lang="en-US" sz="1200" dirty="0"/>
              <a:t> </a:t>
            </a:r>
            <a:r>
              <a:rPr lang="en-US" sz="1200" dirty="0" smtClean="0"/>
              <a:t>dos </a:t>
            </a:r>
            <a:r>
              <a:rPr lang="en-US" sz="1200" dirty="0" err="1"/>
              <a:t>t</a:t>
            </a:r>
            <a:r>
              <a:rPr lang="en-US" sz="1200" dirty="0" err="1" smtClean="0"/>
              <a:t>erritórios</a:t>
            </a:r>
            <a:r>
              <a:rPr lang="en-US" sz="1200" dirty="0" smtClean="0"/>
              <a:t> </a:t>
            </a:r>
            <a:r>
              <a:rPr lang="en-US" sz="1200" dirty="0" err="1" smtClean="0"/>
              <a:t>israelenses</a:t>
            </a:r>
            <a:r>
              <a:rPr lang="en-US" sz="1200" dirty="0"/>
              <a:t>. </a:t>
            </a:r>
            <a:r>
              <a:rPr lang="en-US" sz="1200" dirty="0" smtClean="0"/>
              <a:t>O </a:t>
            </a:r>
            <a:r>
              <a:rPr lang="en-US" sz="1200" dirty="0" err="1" smtClean="0"/>
              <a:t>grafite</a:t>
            </a:r>
            <a:r>
              <a:rPr lang="en-US" sz="1200" dirty="0"/>
              <a:t>, de </a:t>
            </a:r>
            <a:r>
              <a:rPr lang="en-US" sz="1200" dirty="0" err="1" smtClean="0"/>
              <a:t>início</a:t>
            </a:r>
            <a:r>
              <a:rPr lang="en-US" sz="1200" dirty="0" smtClean="0"/>
              <a:t> </a:t>
            </a:r>
            <a:r>
              <a:rPr lang="en-US" sz="1200" dirty="0" err="1" smtClean="0"/>
              <a:t>perseguido</a:t>
            </a:r>
            <a:r>
              <a:rPr lang="en-US" sz="1200" dirty="0" smtClean="0"/>
              <a:t>, </a:t>
            </a:r>
            <a:r>
              <a:rPr lang="en-US" sz="1200" dirty="0" err="1" smtClean="0"/>
              <a:t>atingiu</a:t>
            </a:r>
            <a:r>
              <a:rPr lang="en-US" sz="1200" dirty="0" smtClean="0"/>
              <a:t> </a:t>
            </a:r>
            <a:r>
              <a:rPr lang="en-US" sz="1200" dirty="0"/>
              <a:t>o </a:t>
            </a:r>
            <a:r>
              <a:rPr lang="en-US" sz="1200" i="1" dirty="0" smtClean="0"/>
              <a:t>status</a:t>
            </a:r>
            <a:r>
              <a:rPr lang="en-US" sz="1200" dirty="0" smtClean="0"/>
              <a:t> de </a:t>
            </a:r>
            <a:r>
              <a:rPr lang="en-US" sz="1200" dirty="0"/>
              <a:t>“</a:t>
            </a:r>
            <a:r>
              <a:rPr lang="en-US" sz="1200" dirty="0" err="1" smtClean="0"/>
              <a:t>interferência</a:t>
            </a:r>
            <a:r>
              <a:rPr lang="en-US" sz="1200" dirty="0" smtClean="0"/>
              <a:t> </a:t>
            </a:r>
            <a:r>
              <a:rPr lang="en-US" sz="1200" dirty="0" err="1" smtClean="0"/>
              <a:t>artística</a:t>
            </a:r>
            <a:r>
              <a:rPr lang="en-US" sz="1200" dirty="0"/>
              <a:t>” </a:t>
            </a:r>
            <a:r>
              <a:rPr lang="en-US" sz="1200" dirty="0" err="1" smtClean="0"/>
              <a:t>nos</a:t>
            </a:r>
            <a:r>
              <a:rPr lang="en-US" sz="1200" dirty="0" smtClean="0"/>
              <a:t> </a:t>
            </a:r>
            <a:r>
              <a:rPr lang="en-US" sz="1200" dirty="0" err="1" smtClean="0"/>
              <a:t>muros</a:t>
            </a:r>
            <a:r>
              <a:rPr lang="en-US" sz="1200" dirty="0" smtClean="0"/>
              <a:t> </a:t>
            </a:r>
            <a:r>
              <a:rPr lang="en-US" sz="1200" dirty="0"/>
              <a:t>e </a:t>
            </a:r>
            <a:r>
              <a:rPr lang="en-US" sz="1200" dirty="0" err="1" smtClean="0"/>
              <a:t>paredes</a:t>
            </a:r>
            <a:r>
              <a:rPr lang="en-US" sz="1200" dirty="0" smtClean="0"/>
              <a:t> das </a:t>
            </a:r>
            <a:r>
              <a:rPr lang="en-US" sz="1200" dirty="0" err="1" smtClean="0"/>
              <a:t>cidades</a:t>
            </a:r>
            <a:r>
              <a:rPr lang="en-US" sz="1200" dirty="0" smtClean="0"/>
              <a:t>, </a:t>
            </a:r>
            <a:r>
              <a:rPr lang="en-US" sz="1200" dirty="0" err="1" smtClean="0"/>
              <a:t>principalmente</a:t>
            </a:r>
            <a:r>
              <a:rPr lang="en-US" sz="1200" dirty="0" smtClean="0"/>
              <a:t> </a:t>
            </a:r>
            <a:r>
              <a:rPr lang="en-US" sz="1200" dirty="0" err="1" smtClean="0"/>
              <a:t>nos</a:t>
            </a:r>
            <a:r>
              <a:rPr lang="en-US" sz="1200" dirty="0" smtClean="0"/>
              <a:t> </a:t>
            </a:r>
            <a:r>
              <a:rPr lang="en-US" sz="1200" dirty="0" err="1" smtClean="0"/>
              <a:t>grandes</a:t>
            </a:r>
            <a:r>
              <a:rPr lang="en-US" sz="1200" dirty="0" smtClean="0"/>
              <a:t> </a:t>
            </a:r>
            <a:r>
              <a:rPr lang="en-US" sz="1200" dirty="0" err="1" smtClean="0"/>
              <a:t>centros</a:t>
            </a:r>
            <a:r>
              <a:rPr lang="en-US" sz="1200" dirty="0" smtClean="0"/>
              <a:t> </a:t>
            </a:r>
            <a:r>
              <a:rPr lang="en-US" sz="1200" dirty="0" err="1"/>
              <a:t>urbanos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52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4216184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buClr>
                <a:srgbClr val="1F93D9"/>
              </a:buClr>
            </a:pPr>
            <a:r>
              <a:rPr lang="pt-BR" b="1" dirty="0">
                <a:solidFill>
                  <a:srgbClr val="1F93D9"/>
                </a:solidFill>
              </a:rPr>
              <a:t>Afirmar que a arte é um fenômeno social não significa reduzi-la a mero produto de condicionamentos históricos e ideológicos. </a:t>
            </a:r>
            <a:endParaRPr lang="pt-BR" b="1" dirty="0" smtClean="0">
              <a:solidFill>
                <a:srgbClr val="1F93D9"/>
              </a:solidFill>
            </a:endParaRP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Encontro do ser humano com a eternidade.</a:t>
            </a:r>
          </a:p>
          <a:p>
            <a:pPr lvl="1">
              <a:lnSpc>
                <a:spcPct val="150000"/>
              </a:lnSpc>
              <a:buClr>
                <a:srgbClr val="1F93D9"/>
              </a:buClr>
            </a:pPr>
            <a:endParaRPr lang="pt-BR" b="1" dirty="0">
              <a:solidFill>
                <a:srgbClr val="1F93D9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Fenômeno universal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62" y="1474951"/>
            <a:ext cx="4267758" cy="4697249"/>
          </a:xfrm>
        </p:spPr>
      </p:pic>
      <p:sp>
        <p:nvSpPr>
          <p:cNvPr id="7" name="Rectangle 6"/>
          <p:cNvSpPr/>
          <p:nvPr/>
        </p:nvSpPr>
        <p:spPr>
          <a:xfrm rot="16200000">
            <a:off x="8985934" y="3290036"/>
            <a:ext cx="3876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COLEÇÃO PARTICULAR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596" y="5346887"/>
            <a:ext cx="1735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err="1"/>
              <a:t>Banhista</a:t>
            </a:r>
            <a:r>
              <a:rPr lang="en-US" sz="1200" i="1" dirty="0"/>
              <a:t> </a:t>
            </a:r>
            <a:r>
              <a:rPr lang="en-US" sz="1200" i="1" dirty="0" err="1"/>
              <a:t>sentada</a:t>
            </a:r>
            <a:r>
              <a:rPr lang="en-US" sz="1200" i="1" dirty="0"/>
              <a:t> se </a:t>
            </a:r>
            <a:r>
              <a:rPr lang="en-US" sz="1200" i="1" dirty="0" err="1"/>
              <a:t>seca</a:t>
            </a:r>
            <a:r>
              <a:rPr lang="en-US" sz="1200" dirty="0"/>
              <a:t> (1899) – E</a:t>
            </a:r>
            <a:r>
              <a:rPr lang="en-US" sz="1200" dirty="0" smtClean="0"/>
              <a:t>dgar Degas</a:t>
            </a:r>
            <a:r>
              <a:rPr lang="en-US" sz="1200" dirty="0"/>
              <a:t>. </a:t>
            </a:r>
            <a:r>
              <a:rPr lang="en-US" sz="1200" dirty="0" err="1"/>
              <a:t>Pode</a:t>
            </a:r>
            <a:r>
              <a:rPr lang="en-US" sz="1200" dirty="0"/>
              <a:t> a </a:t>
            </a:r>
            <a:r>
              <a:rPr lang="en-US" sz="1200" dirty="0" smtClean="0"/>
              <a:t>arte </a:t>
            </a:r>
            <a:r>
              <a:rPr lang="en-US" sz="1200" dirty="0" err="1" smtClean="0"/>
              <a:t>eternizar</a:t>
            </a:r>
            <a:r>
              <a:rPr lang="en-US" sz="1200" dirty="0" smtClean="0"/>
              <a:t> </a:t>
            </a:r>
            <a:r>
              <a:rPr lang="en-US" sz="1200" dirty="0"/>
              <a:t>a </a:t>
            </a:r>
            <a:r>
              <a:rPr lang="en-US" sz="1200" dirty="0" err="1" smtClean="0"/>
              <a:t>cena</a:t>
            </a:r>
            <a:r>
              <a:rPr lang="en-US" sz="1200" dirty="0" smtClean="0"/>
              <a:t> </a:t>
            </a:r>
            <a:r>
              <a:rPr lang="en-US" sz="1200" dirty="0" err="1" smtClean="0"/>
              <a:t>mais</a:t>
            </a:r>
            <a:r>
              <a:rPr lang="en-US" sz="1200" dirty="0" smtClean="0"/>
              <a:t> </a:t>
            </a:r>
            <a:r>
              <a:rPr lang="en-US" sz="1200" dirty="0"/>
              <a:t>trivial e </a:t>
            </a:r>
            <a:r>
              <a:rPr lang="en-US" sz="1200" dirty="0" err="1"/>
              <a:t>fugaz</a:t>
            </a:r>
            <a:r>
              <a:rPr lang="en-US" sz="1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405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4216184" cy="4662816"/>
          </a:xfrm>
          <a:prstGeom prst="rect">
            <a:avLst/>
          </a:prstGeom>
        </p:spPr>
        <p:txBody>
          <a:bodyPr/>
          <a:lstStyle/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Arte ideal: cuja função seria servir à necessidade do espírito humano e não ao mercado do século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ARTE E EDUCAÇÃO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0903" y="1584959"/>
            <a:ext cx="2800138" cy="4622927"/>
          </a:xfrm>
        </p:spPr>
      </p:pic>
      <p:sp>
        <p:nvSpPr>
          <p:cNvPr id="7" name="Rectangle 6"/>
          <p:cNvSpPr/>
          <p:nvPr/>
        </p:nvSpPr>
        <p:spPr>
          <a:xfrm rot="16200000">
            <a:off x="8435956" y="3400044"/>
            <a:ext cx="3876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ANDY WARHOL FOUNDATION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4542553" y="4638226"/>
            <a:ext cx="29083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/>
              <a:t>Campbell’s soup</a:t>
            </a:r>
            <a:r>
              <a:rPr lang="en-US" sz="1200" dirty="0"/>
              <a:t> (1968</a:t>
            </a:r>
            <a:r>
              <a:rPr lang="en-US" sz="1200" dirty="0" smtClean="0"/>
              <a:t>) – </a:t>
            </a:r>
            <a:r>
              <a:rPr lang="en-US" sz="1200" dirty="0"/>
              <a:t>Andy Warhol. A </a:t>
            </a:r>
            <a:r>
              <a:rPr lang="en-US" sz="1200" dirty="0" smtClean="0"/>
              <a:t>arte pop </a:t>
            </a:r>
            <a:r>
              <a:rPr lang="en-US" sz="1200" dirty="0" err="1"/>
              <a:t>nasceu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</a:t>
            </a:r>
            <a:r>
              <a:rPr lang="en-US" sz="1200" dirty="0" err="1" smtClean="0"/>
              <a:t>década</a:t>
            </a:r>
            <a:r>
              <a:rPr lang="en-US" sz="1200" dirty="0" smtClean="0"/>
              <a:t> de </a:t>
            </a:r>
            <a:r>
              <a:rPr lang="en-US" sz="1200" dirty="0"/>
              <a:t>1950 com a </a:t>
            </a:r>
            <a:r>
              <a:rPr lang="en-US" sz="1200" dirty="0" err="1" smtClean="0"/>
              <a:t>proposta</a:t>
            </a:r>
            <a:r>
              <a:rPr lang="en-US" sz="1200" dirty="0" smtClean="0"/>
              <a:t> de </a:t>
            </a:r>
            <a:r>
              <a:rPr lang="en-US" sz="1200" dirty="0" err="1"/>
              <a:t>empregar</a:t>
            </a:r>
            <a:r>
              <a:rPr lang="en-US" sz="1200" dirty="0"/>
              <a:t> </a:t>
            </a:r>
            <a:r>
              <a:rPr lang="en-US" sz="1200" dirty="0" err="1"/>
              <a:t>signos</a:t>
            </a:r>
            <a:r>
              <a:rPr lang="en-US" sz="1200" dirty="0"/>
              <a:t> </a:t>
            </a:r>
            <a:r>
              <a:rPr lang="en-US" sz="1200" dirty="0" smtClean="0"/>
              <a:t>e </a:t>
            </a:r>
            <a:r>
              <a:rPr lang="en-US" sz="1200" dirty="0" err="1" smtClean="0"/>
              <a:t>símbolos</a:t>
            </a:r>
            <a:r>
              <a:rPr lang="en-US" sz="1200" dirty="0" smtClean="0"/>
              <a:t> </a:t>
            </a:r>
            <a:r>
              <a:rPr lang="en-US" sz="1200" dirty="0"/>
              <a:t>do </a:t>
            </a:r>
            <a:r>
              <a:rPr lang="en-US" sz="1200" dirty="0" err="1" smtClean="0"/>
              <a:t>imaginário</a:t>
            </a:r>
            <a:r>
              <a:rPr lang="en-US" sz="1200" dirty="0" smtClean="0"/>
              <a:t> da </a:t>
            </a:r>
            <a:r>
              <a:rPr lang="en-US" sz="1200" dirty="0" err="1"/>
              <a:t>cultura</a:t>
            </a:r>
            <a:r>
              <a:rPr lang="en-US" sz="1200" dirty="0"/>
              <a:t> de </a:t>
            </a:r>
            <a:r>
              <a:rPr lang="en-US" sz="1200" dirty="0" err="1" smtClean="0"/>
              <a:t>massas</a:t>
            </a:r>
            <a:r>
              <a:rPr lang="en-US" sz="1200" dirty="0" smtClean="0"/>
              <a:t> e </a:t>
            </a:r>
            <a:r>
              <a:rPr lang="en-US" sz="1200" dirty="0"/>
              <a:t>da </a:t>
            </a:r>
            <a:r>
              <a:rPr lang="en-US" sz="1200" dirty="0" err="1"/>
              <a:t>vida</a:t>
            </a:r>
            <a:r>
              <a:rPr lang="en-US" sz="1200" dirty="0"/>
              <a:t> </a:t>
            </a:r>
            <a:r>
              <a:rPr lang="en-US" sz="1200" dirty="0" err="1" smtClean="0"/>
              <a:t>cotidiana</a:t>
            </a:r>
            <a:r>
              <a:rPr lang="en-US" sz="1200" dirty="0" smtClean="0"/>
              <a:t>. Grande </a:t>
            </a:r>
            <a:r>
              <a:rPr lang="en-US" sz="1200" dirty="0" err="1"/>
              <a:t>expoente</a:t>
            </a:r>
            <a:r>
              <a:rPr lang="en-US" sz="1200" dirty="0"/>
              <a:t> </a:t>
            </a:r>
            <a:r>
              <a:rPr lang="en-US" sz="1200" dirty="0" err="1" smtClean="0"/>
              <a:t>desse</a:t>
            </a:r>
            <a:r>
              <a:rPr lang="en-US" sz="1200" dirty="0" smtClean="0"/>
              <a:t> </a:t>
            </a:r>
            <a:r>
              <a:rPr lang="en-US" sz="1200" dirty="0" err="1" smtClean="0"/>
              <a:t>movimento</a:t>
            </a:r>
            <a:r>
              <a:rPr lang="en-US" sz="1200" dirty="0"/>
              <a:t>, </a:t>
            </a:r>
            <a:r>
              <a:rPr lang="en-US" sz="1200" dirty="0" smtClean="0"/>
              <a:t>Warhol </a:t>
            </a:r>
            <a:r>
              <a:rPr lang="en-US" sz="1200" dirty="0" err="1" smtClean="0"/>
              <a:t>retratava</a:t>
            </a:r>
            <a:r>
              <a:rPr lang="en-US" sz="1200" dirty="0" smtClean="0"/>
              <a:t> </a:t>
            </a:r>
            <a:r>
              <a:rPr lang="en-US" sz="1200" dirty="0" err="1"/>
              <a:t>em</a:t>
            </a:r>
            <a:r>
              <a:rPr lang="en-US" sz="1200" dirty="0"/>
              <a:t> </a:t>
            </a:r>
            <a:r>
              <a:rPr lang="en-US" sz="1200" dirty="0" err="1"/>
              <a:t>suas</a:t>
            </a:r>
            <a:r>
              <a:rPr lang="en-US" sz="1200" dirty="0"/>
              <a:t> </a:t>
            </a:r>
            <a:r>
              <a:rPr lang="en-US" sz="1200" dirty="0" err="1" smtClean="0"/>
              <a:t>obras</a:t>
            </a:r>
            <a:r>
              <a:rPr lang="en-US" sz="1200" dirty="0" smtClean="0"/>
              <a:t> </a:t>
            </a:r>
            <a:r>
              <a:rPr lang="en-US" sz="1200" dirty="0" err="1" smtClean="0"/>
              <a:t>produtos</a:t>
            </a:r>
            <a:r>
              <a:rPr lang="en-US" sz="1200" dirty="0" smtClean="0"/>
              <a:t> </a:t>
            </a:r>
            <a:r>
              <a:rPr lang="en-US" sz="1200" dirty="0" err="1" smtClean="0"/>
              <a:t>industrializados</a:t>
            </a:r>
            <a:r>
              <a:rPr lang="en-US" sz="1200" dirty="0" smtClean="0"/>
              <a:t> e </a:t>
            </a:r>
            <a:r>
              <a:rPr lang="en-US" sz="1200" dirty="0" err="1"/>
              <a:t>celebridades</a:t>
            </a:r>
            <a:r>
              <a:rPr lang="en-US" sz="1200" dirty="0"/>
              <a:t> </a:t>
            </a:r>
            <a:r>
              <a:rPr lang="en-US" sz="1200" dirty="0" smtClean="0"/>
              <a:t>do </a:t>
            </a:r>
            <a:r>
              <a:rPr lang="en-US" sz="1200" dirty="0" err="1" smtClean="0"/>
              <a:t>mundo</a:t>
            </a:r>
            <a:r>
              <a:rPr lang="en-US" sz="1200" dirty="0" smtClean="0"/>
              <a:t> </a:t>
            </a:r>
            <a:r>
              <a:rPr lang="en-US" sz="1200" dirty="0" err="1"/>
              <a:t>artístico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8041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5" y="1584960"/>
            <a:ext cx="10645835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b="1" dirty="0" smtClean="0">
                <a:solidFill>
                  <a:srgbClr val="1F93D9"/>
                </a:solidFill>
              </a:rPr>
              <a:t>Indústria cultural: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De acordo com Adorno, a arte e os bens culturais com frequência estão submetidos aos interesses do capitalismo contemporâneo. 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Arte </a:t>
            </a:r>
            <a:r>
              <a:rPr lang="pt-BR" dirty="0"/>
              <a:t>ideal.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Indústria cultural.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Arte e indústria cultural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5345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3466130" cy="2325325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buClr>
                <a:srgbClr val="1F93D9"/>
              </a:buClr>
            </a:pPr>
            <a:r>
              <a:rPr lang="pt-BR" dirty="0">
                <a:solidFill>
                  <a:srgbClr val="000000"/>
                </a:solidFill>
              </a:rPr>
              <a:t>A indústria cultural cria a cultura de massa, ou seja, a cultura destinada às multidões. Isso não tem nada que ver com cultura popular. </a:t>
            </a:r>
            <a:endParaRPr lang="pt-B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buClr>
                <a:srgbClr val="1F93D9"/>
              </a:buClr>
            </a:pP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Cultura de massa versus cultura popular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9" r="1059"/>
          <a:stretch>
            <a:fillRect/>
          </a:stretch>
        </p:blipFill>
        <p:spPr>
          <a:xfrm>
            <a:off x="4495800" y="1584325"/>
            <a:ext cx="7073900" cy="3937000"/>
          </a:xfrm>
        </p:spPr>
      </p:pic>
      <p:sp>
        <p:nvSpPr>
          <p:cNvPr id="7" name="Rectangle 6"/>
          <p:cNvSpPr/>
          <p:nvPr/>
        </p:nvSpPr>
        <p:spPr>
          <a:xfrm rot="16200000">
            <a:off x="9755902" y="3410045"/>
            <a:ext cx="387639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latin typeface="Calibri" charset="0"/>
                <a:ea typeface="Calibri" charset="0"/>
                <a:cs typeface="Calibri" charset="0"/>
              </a:rPr>
              <a:t>COLEÇÃO PARTICULAR</a:t>
            </a:r>
            <a:endParaRPr lang="en-US" sz="1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9816" y="5533135"/>
            <a:ext cx="725116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 err="1"/>
              <a:t>Grupo</a:t>
            </a:r>
            <a:r>
              <a:rPr lang="en-US" sz="1200" dirty="0"/>
              <a:t> </a:t>
            </a:r>
            <a:r>
              <a:rPr lang="en-US" sz="1200" dirty="0" err="1"/>
              <a:t>Bumba</a:t>
            </a:r>
            <a:r>
              <a:rPr lang="en-US" sz="1200" dirty="0"/>
              <a:t> Meu </a:t>
            </a:r>
            <a:r>
              <a:rPr lang="en-US" sz="1200" dirty="0" err="1"/>
              <a:t>Boi</a:t>
            </a:r>
            <a:r>
              <a:rPr lang="en-US" sz="1200" dirty="0"/>
              <a:t> da </a:t>
            </a:r>
            <a:r>
              <a:rPr lang="en-US" sz="1200" dirty="0" smtClean="0"/>
              <a:t>Liberdade, </a:t>
            </a:r>
            <a:r>
              <a:rPr lang="en-US" sz="1200" dirty="0"/>
              <a:t>de São </a:t>
            </a:r>
            <a:r>
              <a:rPr lang="en-US" sz="1200" dirty="0" err="1" smtClean="0"/>
              <a:t>Luís</a:t>
            </a:r>
            <a:r>
              <a:rPr lang="en-US" sz="1200" dirty="0" smtClean="0"/>
              <a:t> do </a:t>
            </a:r>
            <a:r>
              <a:rPr lang="en-US" sz="1200" dirty="0" err="1" smtClean="0"/>
              <a:t>Maranhão</a:t>
            </a:r>
            <a:r>
              <a:rPr lang="en-US" sz="1200" dirty="0" smtClean="0"/>
              <a:t>. O </a:t>
            </a:r>
            <a:r>
              <a:rPr lang="en-US" sz="1200" dirty="0" err="1"/>
              <a:t>bumba</a:t>
            </a:r>
            <a:r>
              <a:rPr lang="en-US" sz="1200" dirty="0"/>
              <a:t> meu </a:t>
            </a:r>
            <a:r>
              <a:rPr lang="en-US" sz="1200" dirty="0" err="1"/>
              <a:t>boi</a:t>
            </a:r>
            <a:r>
              <a:rPr lang="en-US" sz="1200" dirty="0"/>
              <a:t>, </a:t>
            </a:r>
            <a:r>
              <a:rPr lang="en-US" sz="1200" dirty="0" err="1"/>
              <a:t>ou</a:t>
            </a:r>
            <a:r>
              <a:rPr lang="en-US" sz="1200" dirty="0"/>
              <a:t> </a:t>
            </a:r>
            <a:r>
              <a:rPr lang="en-US" sz="1200" dirty="0" err="1"/>
              <a:t>boi-bumbá</a:t>
            </a:r>
            <a:r>
              <a:rPr lang="en-US" sz="1200" dirty="0"/>
              <a:t>, </a:t>
            </a:r>
            <a:r>
              <a:rPr lang="en-US" sz="1200" dirty="0" err="1"/>
              <a:t>é</a:t>
            </a:r>
            <a:r>
              <a:rPr lang="en-US" sz="1200" dirty="0"/>
              <a:t> </a:t>
            </a:r>
            <a:r>
              <a:rPr lang="en-US" sz="1200" dirty="0" err="1"/>
              <a:t>uma</a:t>
            </a:r>
            <a:r>
              <a:rPr lang="en-US" sz="1200" dirty="0"/>
              <a:t> </a:t>
            </a:r>
            <a:r>
              <a:rPr lang="en-US" sz="1200" dirty="0" err="1"/>
              <a:t>festa</a:t>
            </a:r>
            <a:r>
              <a:rPr lang="en-US" sz="1200" dirty="0"/>
              <a:t> </a:t>
            </a:r>
            <a:r>
              <a:rPr lang="en-US" sz="1200" dirty="0" err="1"/>
              <a:t>folclórica</a:t>
            </a:r>
            <a:r>
              <a:rPr lang="en-US" sz="1200" dirty="0"/>
              <a:t> </a:t>
            </a:r>
            <a:r>
              <a:rPr lang="en-US" sz="1200" dirty="0" err="1" smtClean="0"/>
              <a:t>festejada</a:t>
            </a:r>
            <a:r>
              <a:rPr lang="en-US" sz="1200" dirty="0"/>
              <a:t> </a:t>
            </a:r>
            <a:r>
              <a:rPr lang="en-US" sz="1200" dirty="0" err="1" smtClean="0"/>
              <a:t>em</a:t>
            </a:r>
            <a:r>
              <a:rPr lang="en-US" sz="1200" dirty="0" smtClean="0"/>
              <a:t> </a:t>
            </a:r>
            <a:r>
              <a:rPr lang="en-US" sz="1200" dirty="0" err="1"/>
              <a:t>diversas</a:t>
            </a:r>
            <a:r>
              <a:rPr lang="en-US" sz="1200" dirty="0"/>
              <a:t> </a:t>
            </a:r>
            <a:r>
              <a:rPr lang="en-US" sz="1200" dirty="0" err="1"/>
              <a:t>partes</a:t>
            </a:r>
            <a:r>
              <a:rPr lang="en-US" sz="1200" dirty="0"/>
              <a:t> do </a:t>
            </a:r>
            <a:r>
              <a:rPr lang="en-US" sz="1200" dirty="0" err="1"/>
              <a:t>Brasil</a:t>
            </a:r>
            <a:r>
              <a:rPr lang="en-US" sz="1200" dirty="0"/>
              <a:t>, </a:t>
            </a:r>
            <a:r>
              <a:rPr lang="en-US" sz="1200" dirty="0" err="1"/>
              <a:t>especialmente</a:t>
            </a:r>
            <a:r>
              <a:rPr lang="en-US" sz="1200" dirty="0"/>
              <a:t> no </a:t>
            </a:r>
            <a:r>
              <a:rPr lang="en-US" sz="1200" dirty="0" smtClean="0"/>
              <a:t>Norte-</a:t>
            </a:r>
            <a:r>
              <a:rPr lang="en-US" sz="1200" dirty="0" err="1"/>
              <a:t>N</a:t>
            </a:r>
            <a:r>
              <a:rPr lang="en-US" sz="1200" dirty="0" err="1" smtClean="0"/>
              <a:t>ordeste</a:t>
            </a:r>
            <a:r>
              <a:rPr lang="en-US" sz="1200" dirty="0" smtClean="0"/>
              <a:t>. </a:t>
            </a:r>
            <a:r>
              <a:rPr lang="en-US" sz="1200" dirty="0"/>
              <a:t>E</a:t>
            </a:r>
            <a:r>
              <a:rPr lang="en-US" sz="1200" dirty="0" smtClean="0"/>
              <a:t>la </a:t>
            </a:r>
            <a:r>
              <a:rPr lang="en-US" sz="1200" dirty="0" err="1"/>
              <a:t>reúne</a:t>
            </a:r>
            <a:r>
              <a:rPr lang="en-US" sz="1200" dirty="0"/>
              <a:t> </a:t>
            </a:r>
            <a:r>
              <a:rPr lang="en-US" sz="1200" dirty="0" err="1"/>
              <a:t>tradições</a:t>
            </a:r>
            <a:r>
              <a:rPr lang="en-US" sz="1200" dirty="0"/>
              <a:t> de </a:t>
            </a:r>
            <a:r>
              <a:rPr lang="en-US" sz="1200" dirty="0" err="1"/>
              <a:t>culturas</a:t>
            </a:r>
            <a:r>
              <a:rPr lang="en-US" sz="1200" dirty="0"/>
              <a:t> </a:t>
            </a:r>
            <a:r>
              <a:rPr lang="en-US" sz="1200" dirty="0" err="1"/>
              <a:t>africanas</a:t>
            </a:r>
            <a:r>
              <a:rPr lang="en-US" sz="1200" dirty="0"/>
              <a:t>, </a:t>
            </a:r>
            <a:r>
              <a:rPr lang="en-US" sz="1200" dirty="0" err="1"/>
              <a:t>indígenas</a:t>
            </a:r>
            <a:r>
              <a:rPr lang="en-US" sz="1200" dirty="0"/>
              <a:t> e </a:t>
            </a:r>
            <a:r>
              <a:rPr lang="en-US" sz="1200" dirty="0" err="1"/>
              <a:t>europeias</a:t>
            </a:r>
            <a:r>
              <a:rPr lang="en-US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96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11035819" cy="2855364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pt-BR" dirty="0"/>
              <a:t>Na verdade, o homem sempre quererá ser mais do que é, sempre se revoltará contra as limitações da sua natureza, sempre lutará pela imortalidade. 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pt-BR" b="1" dirty="0">
                <a:solidFill>
                  <a:srgbClr val="1F93D9"/>
                </a:solidFill>
              </a:rPr>
              <a:t>A busca de plenitude pela arte </a:t>
            </a:r>
          </a:p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pt-BR" dirty="0"/>
              <a:t>Toda a arte se liga a essa identificação, a essa capacidade infinita do homem para se metamorfosear, de modo que, como </a:t>
            </a:r>
            <a:r>
              <a:rPr lang="pt-BR" dirty="0" err="1"/>
              <a:t>Proteu</a:t>
            </a:r>
            <a:r>
              <a:rPr lang="pt-BR" dirty="0"/>
              <a:t>, ele pode assumir qualquer forma e viver mil vidas diferentes sem se destruir.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A necessidade da </a:t>
            </a:r>
            <a:r>
              <a:rPr lang="pt-BR" dirty="0" smtClean="0"/>
              <a:t>arte - As </a:t>
            </a:r>
            <a:r>
              <a:rPr lang="pt-BR" dirty="0"/>
              <a:t>limitações do ser humano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4554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3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96"/>
          <a:stretch/>
        </p:blipFill>
        <p:spPr>
          <a:xfrm>
            <a:off x="-24000" y="1464724"/>
            <a:ext cx="12240000" cy="4752000"/>
          </a:xfrm>
        </p:spPr>
      </p:pic>
      <p:pic>
        <p:nvPicPr>
          <p:cNvPr id="10" name="Espaço Reservado para Imagem 9"/>
          <p:cNvPicPr>
            <a:picLocks noGrp="1" noChangeAspect="1"/>
          </p:cNvPicPr>
          <p:nvPr>
            <p:ph type="pic" idx="15"/>
          </p:nvPr>
        </p:nvPicPr>
        <p:blipFill>
          <a:blip r:embed="rId4" cstate="print"/>
          <a:stretch>
            <a:fillRect/>
          </a:stretch>
        </p:blipFill>
        <p:spPr>
          <a:xfrm rot="515666">
            <a:off x="7713727" y="1898822"/>
            <a:ext cx="2856039" cy="3832422"/>
          </a:xfrm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961344" y="2909498"/>
            <a:ext cx="6367924" cy="652029"/>
          </a:xfrm>
        </p:spPr>
        <p:txBody>
          <a:bodyPr>
            <a:normAutofit/>
          </a:bodyPr>
          <a:lstStyle/>
          <a:p>
            <a:r>
              <a:rPr lang="en-US" dirty="0" err="1" smtClean="0"/>
              <a:t>Fundamentos</a:t>
            </a:r>
            <a:r>
              <a:rPr lang="en-US" dirty="0" smtClean="0"/>
              <a:t> de </a:t>
            </a:r>
            <a:r>
              <a:rPr lang="en-US" dirty="0" err="1" smtClean="0"/>
              <a:t>Filosofia</a:t>
            </a:r>
            <a:r>
              <a:rPr lang="en-US" dirty="0" smtClean="0"/>
              <a:t>	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/>
              <a:t>Gilberto Cotrim; Mirna Fernandes – 3º ano ensino m</a:t>
            </a:r>
            <a:r>
              <a:rPr lang="en-US" dirty="0" err="1" smtClean="0"/>
              <a:t>édio</a:t>
            </a:r>
            <a:endParaRPr lang="pt-BR" dirty="0"/>
          </a:p>
        </p:txBody>
      </p:sp>
      <p:pic>
        <p:nvPicPr>
          <p:cNvPr id="8" name="Shape 125" descr="livraria-saraiva-PB.eps"/>
          <p:cNvPicPr preferRelativeResize="0">
            <a:picLocks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6038" b="-66037"/>
          <a:stretch/>
        </p:blipFill>
        <p:spPr>
          <a:xfrm>
            <a:off x="2762663" y="4507973"/>
            <a:ext cx="2542672" cy="1501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352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54958"/>
            <a:ext cx="5543943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  <a:spcBef>
                <a:spcPts val="1000"/>
              </a:spcBef>
            </a:pPr>
            <a:r>
              <a:rPr lang="pt-BR" dirty="0">
                <a:solidFill>
                  <a:srgbClr val="000000"/>
                </a:solidFill>
              </a:rPr>
              <a:t>O homem, que se tornou homem pelo trabalho, que superou os limites da animalidade transformando o natural em artificial, o homem, que se tornou um mágico, o criador da realidade social, será sempre o mágico supremo, será sempre Prometeu trazendo o fogo do céu para a terra, será sempre Orfeu enfeitiçando a natureza com a sua música.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/>
              <a:t>A evolução da arte junto com a humanidade</a:t>
            </a:r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r="946"/>
          <a:stretch>
            <a:fillRect/>
          </a:stretch>
        </p:blipFill>
        <p:spPr>
          <a:xfrm>
            <a:off x="6625603" y="1584960"/>
            <a:ext cx="4267200" cy="4510969"/>
          </a:xfrm>
        </p:spPr>
      </p:pic>
    </p:spTree>
    <p:extLst>
      <p:ext uri="{BB962C8B-B14F-4D97-AF65-F5344CB8AC3E}">
        <p14:creationId xmlns:p14="http://schemas.microsoft.com/office/powerpoint/2010/main" val="186041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/>
          <p:cNvPicPr>
            <a:picLocks noGrp="1" noChangeAspect="1"/>
          </p:cNvPicPr>
          <p:nvPr>
            <p:ph type="pic" idx="19"/>
          </p:nvPr>
        </p:nvPicPr>
        <p:blipFill>
          <a:blip r:embed="rId2" cstate="print"/>
          <a:stretch>
            <a:fillRect/>
          </a:stretch>
        </p:blipFill>
        <p:spPr>
          <a:xfrm>
            <a:off x="7867389" y="1375066"/>
            <a:ext cx="3047013" cy="4088685"/>
          </a:xfr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 ESTÉTICA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pt-BR" dirty="0" smtClean="0"/>
              <a:t>O que é estética?</a:t>
            </a:r>
            <a:endParaRPr lang="pt-BR" dirty="0"/>
          </a:p>
          <a:p>
            <a:r>
              <a:rPr lang="pt-BR" dirty="0"/>
              <a:t>O que é belo?</a:t>
            </a:r>
          </a:p>
          <a:p>
            <a:r>
              <a:rPr lang="pt-BR" dirty="0" smtClean="0"/>
              <a:t>O que é arte?</a:t>
            </a:r>
          </a:p>
        </p:txBody>
      </p:sp>
    </p:spTree>
    <p:extLst>
      <p:ext uri="{BB962C8B-B14F-4D97-AF65-F5344CB8AC3E}">
        <p14:creationId xmlns:p14="http://schemas.microsoft.com/office/powerpoint/2010/main" val="165855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63707" y="1414948"/>
            <a:ext cx="3690090" cy="34654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b="0" dirty="0">
                <a:solidFill>
                  <a:schemeClr val="tx1"/>
                </a:solidFill>
              </a:rPr>
              <a:t>Abordaremos agora a questão da estética, vinculada em grande parte à produção artística.</a:t>
            </a:r>
          </a:p>
          <a:p>
            <a:pPr>
              <a:lnSpc>
                <a:spcPct val="150000"/>
              </a:lnSpc>
            </a:pPr>
            <a:r>
              <a:rPr lang="pt-BR" b="0" dirty="0">
                <a:solidFill>
                  <a:schemeClr val="tx1"/>
                </a:solidFill>
              </a:rPr>
              <a:t>Você já se perguntou porque a arte e o belo sensibilizam, seduzem, atraem tanto as pessoas? É o que veremos a seguir.</a:t>
            </a: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255" y="1584960"/>
            <a:ext cx="6667690" cy="2536103"/>
          </a:xfrm>
        </p:spPr>
      </p:pic>
      <p:sp>
        <p:nvSpPr>
          <p:cNvPr id="3" name="Rectangle 2"/>
          <p:cNvSpPr/>
          <p:nvPr/>
        </p:nvSpPr>
        <p:spPr>
          <a:xfrm rot="16200000">
            <a:off x="10652452" y="2659453"/>
            <a:ext cx="23952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ANTONIO PETICOV/COLEÇÃO PARTICULAR</a:t>
            </a:r>
            <a:endParaRPr lang="en-US" sz="1000" dirty="0">
              <a:solidFill>
                <a:schemeClr val="bg2">
                  <a:lumMod val="2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59255" y="4121063"/>
            <a:ext cx="66676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Estudo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mi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menor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(1992) – Antonio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Peticov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torna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tão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belos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esses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pássaros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coloridos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voando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sobre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uma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pauta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musical?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Muitas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vezes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obra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arte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é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um enigma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decifrado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talvez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seja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mesmo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indecifrável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exista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justamente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instigar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ou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surpreender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200" dirty="0">
              <a:solidFill>
                <a:schemeClr val="bg2">
                  <a:lumMod val="2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21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7" y="1584960"/>
            <a:ext cx="5468786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</a:rPr>
              <a:t>Iniciemos </a:t>
            </a:r>
            <a:r>
              <a:rPr lang="pt-BR" dirty="0">
                <a:solidFill>
                  <a:srgbClr val="000000"/>
                </a:solidFill>
              </a:rPr>
              <a:t>nossa investigação sobre o tema deste capítulo, a estética, verificando a etimologia dessa palavra. </a:t>
            </a:r>
            <a:endParaRPr lang="pt-BR" dirty="0" smtClean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rgbClr val="000000"/>
                </a:solidFill>
              </a:rPr>
              <a:t>Ela </a:t>
            </a:r>
            <a:r>
              <a:rPr lang="pt-BR" dirty="0">
                <a:solidFill>
                  <a:srgbClr val="000000"/>
                </a:solidFill>
              </a:rPr>
              <a:t>vem do termo grego </a:t>
            </a:r>
            <a:r>
              <a:rPr lang="pt-BR" dirty="0" err="1">
                <a:solidFill>
                  <a:srgbClr val="000000"/>
                </a:solidFill>
              </a:rPr>
              <a:t>aisthetiké</a:t>
            </a:r>
            <a:r>
              <a:rPr lang="pt-BR" dirty="0">
                <a:solidFill>
                  <a:srgbClr val="000000"/>
                </a:solidFill>
              </a:rPr>
              <a:t>, que significa ”perceptível pelos sentidos”. </a:t>
            </a: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74" b="18574"/>
          <a:stretch>
            <a:fillRect/>
          </a:stretch>
        </p:blipFill>
        <p:spPr>
          <a:xfrm>
            <a:off x="6607636" y="1564959"/>
            <a:ext cx="4366114" cy="4615533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Beleza – a experiência do prazer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518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5669203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O ser humano pode fazer juízos de fato (dizer o que são as coisas) e juízos de valor (julgar se determinada coisa é boa, ruim, agradável, bonita, feia etc.). Entre os juízos de valor, podemos distinguir o juízo moral e o juízo estético - e é este último que nos interessa neste capítulo. 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O que é belo?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6" r="946"/>
          <a:stretch>
            <a:fillRect/>
          </a:stretch>
        </p:blipFill>
        <p:spPr>
          <a:xfrm>
            <a:off x="7541090" y="1584960"/>
            <a:ext cx="3722647" cy="3935307"/>
          </a:xfrm>
        </p:spPr>
      </p:pic>
    </p:spTree>
    <p:extLst>
      <p:ext uri="{BB962C8B-B14F-4D97-AF65-F5344CB8AC3E}">
        <p14:creationId xmlns:p14="http://schemas.microsoft.com/office/powerpoint/2010/main" val="1870532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0122" y="1584960"/>
            <a:ext cx="3246824" cy="4588644"/>
          </a:xfrm>
        </p:spPr>
      </p:pic>
      <p:sp>
        <p:nvSpPr>
          <p:cNvPr id="3" name="Rectangle 2"/>
          <p:cNvSpPr/>
          <p:nvPr/>
        </p:nvSpPr>
        <p:spPr>
          <a:xfrm rot="16200000">
            <a:off x="10269711" y="3080628"/>
            <a:ext cx="3237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LEONARDO DA VINCI/MUSÉE DU LOUVRE, PARIS, FRANCE</a:t>
            </a:r>
            <a:endParaRPr lang="en-US" sz="1000" dirty="0">
              <a:solidFill>
                <a:schemeClr val="bg2">
                  <a:lumMod val="2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30340" y="5184959"/>
            <a:ext cx="2249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Admirada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todas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as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épocas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obra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-prima do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gênio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Leonardo da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Vinci,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Mona Lisa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(1503-1507),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é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provavel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mente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quadro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mais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famoso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história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da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pintura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200" dirty="0">
              <a:solidFill>
                <a:schemeClr val="bg2">
                  <a:lumMod val="2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/>
              <a:t>Cap</a:t>
            </a:r>
            <a:r>
              <a:rPr lang="en-US" dirty="0" err="1"/>
              <a:t>ítulo</a:t>
            </a:r>
            <a:r>
              <a:rPr lang="en-US" dirty="0"/>
              <a:t> 21 – A ESTÉTICA</a:t>
            </a:r>
            <a:endParaRPr lang="pt-BR" dirty="0"/>
          </a:p>
        </p:txBody>
      </p:sp>
      <p:sp>
        <p:nvSpPr>
          <p:cNvPr id="11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8" y="1584959"/>
            <a:ext cx="3577356" cy="4684437"/>
          </a:xfrm>
          <a:prstGeom prst="rect">
            <a:avLst/>
          </a:prstGeom>
        </p:spPr>
        <p:txBody>
          <a:bodyPr/>
          <a:lstStyle/>
          <a:p>
            <a:pPr marL="285750" indent="-285750">
              <a:buClr>
                <a:srgbClr val="1F93D9"/>
              </a:buClr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Idealistas</a:t>
            </a:r>
          </a:p>
          <a:p>
            <a:pPr marL="285750" indent="-285750">
              <a:buClr>
                <a:srgbClr val="1F93D9"/>
              </a:buClr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Objetiva</a:t>
            </a:r>
          </a:p>
          <a:p>
            <a:pPr marL="285750" indent="-285750">
              <a:buClr>
                <a:srgbClr val="1F93D9"/>
              </a:buClr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Forma ideal</a:t>
            </a:r>
          </a:p>
          <a:p>
            <a:pPr marL="285750" indent="-285750">
              <a:buClr>
                <a:srgbClr val="1F93D9"/>
              </a:buClr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Materialistas-empiristas</a:t>
            </a:r>
          </a:p>
          <a:p>
            <a:pPr marL="285750" indent="-285750">
              <a:buClr>
                <a:srgbClr val="1F93D9"/>
              </a:buClr>
              <a:buFont typeface="Arial" charset="0"/>
              <a:buChar char="•"/>
            </a:pPr>
            <a:r>
              <a:rPr lang="pt-BR" b="0" dirty="0">
                <a:solidFill>
                  <a:schemeClr val="bg2">
                    <a:lumMod val="25000"/>
                  </a:schemeClr>
                </a:solidFill>
              </a:rPr>
              <a:t>Subjetivo</a:t>
            </a:r>
          </a:p>
        </p:txBody>
      </p:sp>
      <p:sp>
        <p:nvSpPr>
          <p:cNvPr id="12" name="Espaço Reservado para Texto 3"/>
          <p:cNvSpPr>
            <a:spLocks noGrp="1"/>
          </p:cNvSpPr>
          <p:nvPr>
            <p:ph type="body" sz="quarter" idx="24"/>
          </p:nvPr>
        </p:nvSpPr>
        <p:spPr>
          <a:xfrm>
            <a:off x="543707" y="927482"/>
            <a:ext cx="6991626" cy="282726"/>
          </a:xfrm>
        </p:spPr>
        <p:txBody>
          <a:bodyPr/>
          <a:lstStyle/>
          <a:p>
            <a:r>
              <a:rPr lang="pt-BR" dirty="0" smtClean="0"/>
              <a:t>Visões idealista e empirista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23932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11095817" cy="3075380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b="1" dirty="0">
                <a:solidFill>
                  <a:srgbClr val="1F93D9"/>
                </a:solidFill>
              </a:rPr>
              <a:t>Kant  entendia que o juízo estético não é guiado.</a:t>
            </a:r>
          </a:p>
          <a:p>
            <a:pPr lvl="1">
              <a:lnSpc>
                <a:spcPct val="150000"/>
              </a:lnSpc>
            </a:pPr>
            <a:r>
              <a:rPr lang="pt-BR" b="1" dirty="0">
                <a:solidFill>
                  <a:srgbClr val="1F93D9"/>
                </a:solidFill>
              </a:rPr>
              <a:t>Julgamos belo aquilo que nos proporciona prazer, o que não é nada lógico ou racional e, sim algo </a:t>
            </a:r>
            <a:r>
              <a:rPr lang="pt-BR" b="1" dirty="0" smtClean="0">
                <a:solidFill>
                  <a:srgbClr val="1F93D9"/>
                </a:solidFill>
              </a:rPr>
              <a:t>subjetivo.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 smtClean="0"/>
              <a:t>Capacidade </a:t>
            </a:r>
            <a:r>
              <a:rPr lang="pt-BR" dirty="0"/>
              <a:t>subjetiva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Aspectos universais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Estrutura sensível</a:t>
            </a:r>
          </a:p>
          <a:p>
            <a:pPr marL="285750" lvl="1" indent="-285750">
              <a:lnSpc>
                <a:spcPct val="150000"/>
              </a:lnSpc>
              <a:buClr>
                <a:srgbClr val="1F93D9"/>
              </a:buClr>
              <a:buFont typeface="Arial" charset="0"/>
              <a:buChar char="•"/>
            </a:pPr>
            <a:r>
              <a:rPr lang="pt-BR" dirty="0"/>
              <a:t>Imaginação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Visão de </a:t>
            </a:r>
            <a:r>
              <a:rPr lang="pt-BR" dirty="0" err="1" smtClean="0"/>
              <a:t>kant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783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sz="quarter" idx="23"/>
          </p:nvPr>
        </p:nvSpPr>
        <p:spPr>
          <a:xfrm>
            <a:off x="543706" y="1584960"/>
            <a:ext cx="4667121" cy="4662816"/>
          </a:xfrm>
          <a:prstGeom prst="rect">
            <a:avLst/>
          </a:prstGeo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pt-BR" dirty="0">
                <a:solidFill>
                  <a:srgbClr val="000000"/>
                </a:solidFill>
              </a:rPr>
              <a:t>Para o filósofo alemão Arthur </a:t>
            </a:r>
            <a:r>
              <a:rPr lang="pt-BR" dirty="0" err="1">
                <a:solidFill>
                  <a:srgbClr val="000000"/>
                </a:solidFill>
              </a:rPr>
              <a:t>Schopenhauer</a:t>
            </a:r>
            <a:r>
              <a:rPr lang="pt-BR" dirty="0">
                <a:solidFill>
                  <a:srgbClr val="000000"/>
                </a:solidFill>
              </a:rPr>
              <a:t> (1788-1860), a arte tem um papel diferente: ela traz alívio ao sofrimento humano diante da permanente insatisfação da vontade.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pt-BR" dirty="0" smtClean="0"/>
              <a:t>Visão </a:t>
            </a:r>
            <a:r>
              <a:rPr lang="pt-BR" dirty="0"/>
              <a:t>de </a:t>
            </a:r>
            <a:r>
              <a:rPr lang="pt-BR" dirty="0" err="1"/>
              <a:t>Schopenhauer</a:t>
            </a:r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ctrTitle"/>
          </p:nvPr>
        </p:nvSpPr>
        <p:spPr>
          <a:xfrm>
            <a:off x="543707" y="363071"/>
            <a:ext cx="9046341" cy="358571"/>
          </a:xfrm>
        </p:spPr>
        <p:txBody>
          <a:bodyPr/>
          <a:lstStyle/>
          <a:p>
            <a:r>
              <a:rPr lang="pt-BR" dirty="0" err="1" smtClean="0"/>
              <a:t>Cap</a:t>
            </a:r>
            <a:r>
              <a:rPr lang="en-US" dirty="0" err="1" smtClean="0"/>
              <a:t>ítulo</a:t>
            </a:r>
            <a:r>
              <a:rPr lang="en-US" dirty="0" smtClean="0"/>
              <a:t> 21 – A ESTÉTICA</a:t>
            </a:r>
            <a:endParaRPr lang="pt-BR" dirty="0"/>
          </a:p>
        </p:txBody>
      </p:sp>
      <p:pic>
        <p:nvPicPr>
          <p:cNvPr id="9" name="Espaço Reservado para Imagem 6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09" y="1584960"/>
            <a:ext cx="3253827" cy="4578699"/>
          </a:xfrm>
        </p:spPr>
      </p:pic>
      <p:sp>
        <p:nvSpPr>
          <p:cNvPr id="7" name="Rectangle 6"/>
          <p:cNvSpPr/>
          <p:nvPr/>
        </p:nvSpPr>
        <p:spPr>
          <a:xfrm rot="16200000">
            <a:off x="9259752" y="3080628"/>
            <a:ext cx="323756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/>
              <a:t>FRIEDENSREICH HUNDERTWASSER/COLEÇÃO PARTICULAR</a:t>
            </a:r>
            <a:endParaRPr lang="en-US" sz="1000" dirty="0"/>
          </a:p>
        </p:txBody>
      </p:sp>
      <p:sp>
        <p:nvSpPr>
          <p:cNvPr id="10" name="Rectangle 9"/>
          <p:cNvSpPr/>
          <p:nvPr/>
        </p:nvSpPr>
        <p:spPr>
          <a:xfrm>
            <a:off x="5089477" y="4129316"/>
            <a:ext cx="2355632" cy="2080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Um de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cinco</a:t>
            </a:r>
            <a:r>
              <a:rPr lang="en-US" sz="1200" i="1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i="1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marinheiros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-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Friendensreich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Hundertwasser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(1972-1975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). “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Nenhuma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religião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nenhum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socialismo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nenhum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dogmatismo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nos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aproxima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paraíso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Somente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 </a:t>
            </a:r>
            <a:r>
              <a:rPr lang="en-US" sz="1200" b="1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criatividade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o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faz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”,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afirmava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esse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artista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austríaco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 O 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que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há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tão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especial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em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nossa</a:t>
            </a:r>
            <a:r>
              <a:rPr lang="en-US" sz="1200" dirty="0" smtClean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capacidade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 de </a:t>
            </a:r>
            <a:r>
              <a:rPr lang="en-US" sz="1200" dirty="0" err="1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criar</a:t>
            </a:r>
            <a:r>
              <a:rPr lang="en-US" sz="12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?</a:t>
            </a:r>
            <a:endParaRPr lang="en-US" sz="1200" dirty="0">
              <a:solidFill>
                <a:schemeClr val="bg2">
                  <a:lumMod val="25000"/>
                </a:schemeClr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842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1229</Words>
  <Application>Microsoft Macintosh PowerPoint</Application>
  <PresentationFormat>Custom</PresentationFormat>
  <Paragraphs>98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Tema do Office</vt:lpstr>
      <vt:lpstr>FILOSOFIA</vt:lpstr>
      <vt:lpstr>Fundamentos de Filosofia </vt:lpstr>
      <vt:lpstr>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  <vt:lpstr>Capítulo 21 – A ESTÉTICA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 da obra</dc:title>
  <dc:creator>Eduardo Araujo Ribeiro</dc:creator>
  <cp:lastModifiedBy>Thais Pedroso</cp:lastModifiedBy>
  <cp:revision>127</cp:revision>
  <dcterms:created xsi:type="dcterms:W3CDTF">2016-12-23T16:43:26Z</dcterms:created>
  <dcterms:modified xsi:type="dcterms:W3CDTF">2017-04-19T19:06:23Z</dcterms:modified>
</cp:coreProperties>
</file>