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3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4139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000" y="-7200"/>
            <a:ext cx="12239999" cy="1491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43708" y="363069"/>
            <a:ext cx="8143092" cy="1122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7200" y="6213382"/>
            <a:ext cx="12239999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pic" idx="2"/>
          </p:nvPr>
        </p:nvSpPr>
        <p:spPr>
          <a:xfrm>
            <a:off x="-24000" y="1464724"/>
            <a:ext cx="12239999" cy="47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 descr="historia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5334" y="196845"/>
            <a:ext cx="1270000" cy="10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lide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554132" y="1534286"/>
            <a:ext cx="6161617" cy="1084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5554132" y="2807948"/>
            <a:ext cx="6161617" cy="2987187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5554133" y="5903091"/>
            <a:ext cx="6161616" cy="366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5"/>
          </p:nvPr>
        </p:nvSpPr>
        <p:spPr>
          <a:xfrm rot="-5400000">
            <a:off x="10364037" y="4153438"/>
            <a:ext cx="2993409" cy="28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6"/>
          </p:nvPr>
        </p:nvSpPr>
        <p:spPr>
          <a:xfrm>
            <a:off x="543706" y="1564916"/>
            <a:ext cx="4625700" cy="2972512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7"/>
          </p:nvPr>
        </p:nvSpPr>
        <p:spPr>
          <a:xfrm>
            <a:off x="543708" y="5177787"/>
            <a:ext cx="4655004" cy="1099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8"/>
          </p:nvPr>
        </p:nvSpPr>
        <p:spPr>
          <a:xfrm rot="-5400000">
            <a:off x="-1135979" y="2923987"/>
            <a:ext cx="3003141" cy="22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9"/>
          </p:nvPr>
        </p:nvSpPr>
        <p:spPr>
          <a:xfrm>
            <a:off x="543706" y="4591010"/>
            <a:ext cx="4625700" cy="487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idx="13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" name="Shape 109"/>
          <p:cNvSpPr txBox="1">
            <a:spLocks noGrp="1"/>
          </p:cNvSpPr>
          <p:nvPr>
            <p:ph type="body" idx="14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lide de título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5892800" y="1550945"/>
            <a:ext cx="5822949" cy="4176721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 rot="-5400000">
            <a:off x="9862402" y="3398067"/>
            <a:ext cx="4182945" cy="476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5892800" y="5791194"/>
            <a:ext cx="5822949" cy="565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5"/>
          </p:nvPr>
        </p:nvSpPr>
        <p:spPr>
          <a:xfrm>
            <a:off x="543706" y="1584958"/>
            <a:ext cx="5095093" cy="463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6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1" name="Shape 121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" name="Shape 122"/>
          <p:cNvSpPr txBox="1">
            <a:spLocks noGrp="1"/>
          </p:cNvSpPr>
          <p:nvPr>
            <p:ph type="body" idx="7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lide de títul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5892800" y="1550944"/>
            <a:ext cx="5822949" cy="4672434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 rot="-5400000">
            <a:off x="9862402" y="3398067"/>
            <a:ext cx="4182945" cy="476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9296400" y="4390378"/>
            <a:ext cx="2419348" cy="183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5"/>
          </p:nvPr>
        </p:nvSpPr>
        <p:spPr>
          <a:xfrm>
            <a:off x="543706" y="1584958"/>
            <a:ext cx="5095093" cy="463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6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4" name="Shape 134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5" name="Shape 135"/>
          <p:cNvSpPr txBox="1">
            <a:spLocks noGrp="1"/>
          </p:cNvSpPr>
          <p:nvPr>
            <p:ph type="body" idx="7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lide de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5892800" y="1550944"/>
            <a:ext cx="5822949" cy="4672434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 rot="-5400000">
            <a:off x="9862402" y="3398067"/>
            <a:ext cx="4182945" cy="476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5892798" y="4809067"/>
            <a:ext cx="2419348" cy="1414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5"/>
          </p:nvPr>
        </p:nvSpPr>
        <p:spPr>
          <a:xfrm>
            <a:off x="543706" y="1584958"/>
            <a:ext cx="5095093" cy="463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6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7" name="Shape 147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8" name="Shape 148"/>
          <p:cNvSpPr txBox="1">
            <a:spLocks noGrp="1"/>
          </p:cNvSpPr>
          <p:nvPr>
            <p:ph type="body" idx="7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lide de títul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543706" y="3463051"/>
            <a:ext cx="6991626" cy="2760326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 rot="-5400000">
            <a:off x="-965187" y="4725952"/>
            <a:ext cx="2760329" cy="234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543706" y="5082362"/>
            <a:ext cx="1944312" cy="1141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5"/>
          </p:nvPr>
        </p:nvSpPr>
        <p:spPr>
          <a:xfrm>
            <a:off x="543706" y="1584959"/>
            <a:ext cx="6991626" cy="1753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6"/>
          </p:nvPr>
        </p:nvSpPr>
        <p:spPr>
          <a:xfrm>
            <a:off x="7992532" y="1550945"/>
            <a:ext cx="3723216" cy="4207494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7"/>
          </p:nvPr>
        </p:nvSpPr>
        <p:spPr>
          <a:xfrm>
            <a:off x="7992532" y="5850503"/>
            <a:ext cx="3723216" cy="366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8"/>
          </p:nvPr>
        </p:nvSpPr>
        <p:spPr>
          <a:xfrm rot="-5400000">
            <a:off x="9737145" y="3523325"/>
            <a:ext cx="4213717" cy="256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9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3" name="Shape 163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4" name="Shape 164"/>
          <p:cNvSpPr txBox="1">
            <a:spLocks noGrp="1"/>
          </p:cNvSpPr>
          <p:nvPr>
            <p:ph type="body" idx="13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da obr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0" y="1485891"/>
            <a:ext cx="12191998" cy="4722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000" y="-3600"/>
            <a:ext cx="12239999" cy="14858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pic" idx="3"/>
          </p:nvPr>
        </p:nvSpPr>
        <p:spPr>
          <a:xfrm>
            <a:off x="2762663" y="4507973"/>
            <a:ext cx="2542672" cy="1501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2615608"/>
            <a:ext cx="12192000" cy="17650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961344" y="2909498"/>
            <a:ext cx="6098675" cy="652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32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62146" y="3575742"/>
            <a:ext cx="6097872" cy="557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4"/>
          </p:nvPr>
        </p:nvSpPr>
        <p:spPr>
          <a:xfrm rot="515666">
            <a:off x="7713727" y="1831417"/>
            <a:ext cx="2856038" cy="396723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93D9">
                <a:alpha val="4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-7200" y="6213382"/>
            <a:ext cx="12239999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ide d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275026">
            <a:off x="8349911" y="1790379"/>
            <a:ext cx="3105522" cy="4056025"/>
          </a:xfrm>
          <a:prstGeom prst="rect">
            <a:avLst/>
          </a:prstGeom>
          <a:solidFill>
            <a:srgbClr val="1F93D9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7838135" y="1375066"/>
            <a:ext cx="3105522" cy="408868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1F93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7217"/>
            <a:ext cx="11715750" cy="69428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665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43706" y="1607395"/>
            <a:ext cx="6625544" cy="431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543706" y="2038451"/>
            <a:ext cx="6625544" cy="5784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pic" idx="5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lide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39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7567359" cy="4662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8111067" y="1584959"/>
            <a:ext cx="3722646" cy="3935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4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body" idx="5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000" y="-7200"/>
            <a:ext cx="12239999" cy="14917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543708" y="363069"/>
            <a:ext cx="8143092" cy="1122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-7200" y="6213382"/>
            <a:ext cx="12239999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-24000" y="1464724"/>
            <a:ext cx="12239999" cy="47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geografia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2721" y="201613"/>
            <a:ext cx="1101552" cy="107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000" y="-7200"/>
            <a:ext cx="12239999" cy="149174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43708" y="363069"/>
            <a:ext cx="8143092" cy="1122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-7200" y="6213382"/>
            <a:ext cx="12239999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-24000" y="1464724"/>
            <a:ext cx="12239999" cy="47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 descr="filosofia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675" y="201613"/>
            <a:ext cx="990599" cy="10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lide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000" y="-7200"/>
            <a:ext cx="12239999" cy="149174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543708" y="363069"/>
            <a:ext cx="8143092" cy="1122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-7200" y="6213382"/>
            <a:ext cx="12239999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-24000" y="1464724"/>
            <a:ext cx="12239999" cy="47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3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 descr="sociologia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3514" y="201613"/>
            <a:ext cx="1090759" cy="109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lide de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Shape 68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43706" y="1584958"/>
            <a:ext cx="5880310" cy="468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 rot="461075">
            <a:off x="6975945" y="1540542"/>
            <a:ext cx="3742265" cy="4528108"/>
          </a:xfrm>
          <a:prstGeom prst="rect">
            <a:avLst/>
          </a:prstGeom>
          <a:solidFill>
            <a:srgbClr val="1F93D9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6842953" y="1550945"/>
            <a:ext cx="3742265" cy="45281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F93D9">
                <a:alpha val="4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4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body" idx="5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lide de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Font typeface="Calibri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706" y="881338"/>
            <a:ext cx="11172042" cy="34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543706" y="792083"/>
            <a:ext cx="1117204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573866" y="1544720"/>
            <a:ext cx="3555860" cy="1740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6299200" y="1550945"/>
            <a:ext cx="5416550" cy="2987187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7535332" y="4646087"/>
            <a:ext cx="4180415" cy="38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5"/>
          </p:nvPr>
        </p:nvSpPr>
        <p:spPr>
          <a:xfrm rot="-5400000">
            <a:off x="10364037" y="2896435"/>
            <a:ext cx="2993409" cy="28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6"/>
          </p:nvPr>
        </p:nvSpPr>
        <p:spPr>
          <a:xfrm>
            <a:off x="2929466" y="3322537"/>
            <a:ext cx="3790880" cy="2972512"/>
          </a:xfrm>
          <a:prstGeom prst="rect">
            <a:avLst/>
          </a:prstGeom>
          <a:solidFill>
            <a:schemeClr val="lt1"/>
          </a:solidFill>
          <a:ln w="38100" cap="rnd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7"/>
          </p:nvPr>
        </p:nvSpPr>
        <p:spPr>
          <a:xfrm>
            <a:off x="543706" y="3309983"/>
            <a:ext cx="2385760" cy="2985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8"/>
          </p:nvPr>
        </p:nvSpPr>
        <p:spPr>
          <a:xfrm rot="-5400000">
            <a:off x="6052954" y="5354536"/>
            <a:ext cx="1699979" cy="181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9"/>
          </p:nvPr>
        </p:nvSpPr>
        <p:spPr>
          <a:xfrm>
            <a:off x="7085543" y="5452533"/>
            <a:ext cx="3622210" cy="84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40000" marR="0" lvl="3" indent="-171699" algn="l" rtl="0">
              <a:lnSpc>
                <a:spcPct val="9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Merriweather Sans"/>
              <a:buChar char="●"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540000" marR="0" lvl="4" indent="-6599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10472738" y="6230937"/>
            <a:ext cx="1606550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3785191" y="6452071"/>
            <a:ext cx="6560287" cy="20165"/>
          </a:xfrm>
          <a:prstGeom prst="straightConnector1">
            <a:avLst/>
          </a:prstGeom>
          <a:noFill/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body" idx="14"/>
          </p:nvPr>
        </p:nvSpPr>
        <p:spPr>
          <a:xfrm>
            <a:off x="479545" y="6339839"/>
            <a:ext cx="3305644" cy="224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Font typeface="Arial"/>
              <a:buNone/>
              <a:defRPr sz="11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9590047" y="6386435"/>
            <a:ext cx="177867" cy="17786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1F93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t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t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543708" y="363069"/>
            <a:ext cx="8143092" cy="1122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HISTÓRIA</a:t>
            </a:r>
          </a:p>
        </p:txBody>
      </p:sp>
      <p:pic>
        <p:nvPicPr>
          <p:cNvPr id="171" name="Shape 171" descr="AB_UN_53.tif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271" b="27975"/>
          <a:stretch/>
        </p:blipFill>
        <p:spPr>
          <a:xfrm>
            <a:off x="-24000" y="1464724"/>
            <a:ext cx="12239999" cy="4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6 – HEBREUS, FENÍCIOS E PERSAS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43708" y="1568125"/>
            <a:ext cx="4462210" cy="4125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do império –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 o comando de Ciro, Cambises e Dario I expandem o território; derrota para os gregos sob o comando de Dario I e Xerxes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Administração do império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divisão em satrapias; estradas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agricultura, criação de gado, artesanato, comércio; moedas (daricos)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Religião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zoroastrismo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3"/>
          </p:nvPr>
        </p:nvSpPr>
        <p:spPr>
          <a:xfrm>
            <a:off x="543706" y="874566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PERSAS</a:t>
            </a:r>
          </a:p>
        </p:txBody>
      </p:sp>
      <p:pic>
        <p:nvPicPr>
          <p:cNvPr id="266" name="Shape 266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5471587" y="5526155"/>
            <a:ext cx="6064247" cy="47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KINDER, Hermann; HILGEMAN, Werner.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Atlas histórico mundial: de los orígenes a la Revolución Francesa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Madrid: Ediciones Istmo, 1982. p. 44.</a:t>
            </a:r>
          </a:p>
        </p:txBody>
      </p:sp>
      <p:sp>
        <p:nvSpPr>
          <p:cNvPr id="269" name="Shape 269"/>
          <p:cNvSpPr txBox="1"/>
          <p:nvPr/>
        </p:nvSpPr>
        <p:spPr>
          <a:xfrm rot="-5400000">
            <a:off x="10438336" y="2953526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Sidnei Moura</a:t>
            </a:r>
          </a:p>
        </p:txBody>
      </p:sp>
      <p:pic>
        <p:nvPicPr>
          <p:cNvPr id="11" name="Picture Placeholder 8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7" y="1457810"/>
            <a:ext cx="6161048" cy="4063868"/>
          </a:xfrm>
          <a:prstGeom prst="rect">
            <a:avLst/>
          </a:prstGeom>
        </p:spPr>
      </p:pic>
      <p:sp>
        <p:nvSpPr>
          <p:cNvPr id="12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7 – POVOS DA CHINA E DA ÍNDIA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543706" y="1568124"/>
            <a:ext cx="11140292" cy="4400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Amarelo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1500 a.C. teve início a dinastia Shang; desenvolvimento da metalurgia e da escrita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Dinastia Zhou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líder era governante “investido” pela natureza; fragmentação do reino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do Império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Ch’in Che: primeiro imperador; padronização da escrita; adoção de moeda única; queima de livros contrários ao poder central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Confucionismo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filosofia que defende a conduta inspirada no altruísmo, cortesia, fidelidade e sabedoria 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Taoísmo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filosofia que possui visão intimista do ser humano, unindo elementos da tradição popular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Dinastia Han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estabilidade nas fronteiras; crescimento econômico; Rota da Seda; desenvolvimento do papel, bússola, sismógrafo; escrita determinou unidade cultural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</p:txBody>
      </p:sp>
      <p:pic>
        <p:nvPicPr>
          <p:cNvPr id="277" name="Shape 277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7 – POVOS DA CHINA E DA ÍNDIA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87375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Indo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maiores cidades: Harapa e Mohenjo-Daro; civilização harapeana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 védico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invasão dos arianos; declínio da vida urbana; mescla cultural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Hinduismo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livros Vedas; cultuava vários deuses relacionados a forças da natureza; Brahman (principal deus – bramanismo)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Castas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organização social rígida e hierárquica; quatro castas: brâmanes, xátrias, vaixás e sudras; dálits não pertencem a nenhuma casta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Budismo 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contrário aos Vedas e sistema de castas; ensinamentos transmitidos oralmente: fim do sofrimento com a extinção dos desejos, dos apegos, da ambição e da ansiedade por meio de um caminho de oito etapas de transformação pessoal (nirvana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ÍNDIA</a:t>
            </a:r>
          </a:p>
        </p:txBody>
      </p:sp>
      <p:pic>
        <p:nvPicPr>
          <p:cNvPr id="286" name="Shape 286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8 – GRÉCIA ANTIGA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543706" y="1483461"/>
            <a:ext cx="11055625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Homérico</a:t>
            </a:r>
            <a:endParaRPr lang="en-US" sz="2000" b="0" i="0" u="none" strike="noStrike" cap="none" dirty="0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Homero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Ilíada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(Guerra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Odisseia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aventuras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Ulisses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Helenos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mescla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jônios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eólios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dórios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Arcaico</a:t>
            </a:r>
            <a:endParaRPr lang="en-US" sz="2000" b="0" i="0" u="none" strike="noStrike" cap="none" dirty="0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Pólis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cidade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-Estado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praças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edifícios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comercial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artesanal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rural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língua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politeísta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Olímpicos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mitologia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costumes;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bárbaros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falavam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língua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tinham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costumes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Colônias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gregas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colônias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povoamento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mar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Mediterrâneo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Egeu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Negro;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colônias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transformaram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comerciais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favorecendo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comércio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timo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SzPct val="25000"/>
              <a:buFont typeface="Arial"/>
              <a:buNone/>
            </a:pPr>
            <a:endParaRPr sz="1800" b="1" i="0" u="none" strike="noStrike" cap="none" dirty="0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Shape 294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8 – GRÉCIA ANTIGA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182625" cy="31987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Esparta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Localizada na península do Peloponeso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Cidade militarista e oligárquica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objetivo do Estado: fazer cidadãos</a:t>
            </a:r>
            <a:r>
              <a:rPr lang="en-US" b="0">
                <a:solidFill>
                  <a:schemeClr val="dk1"/>
                </a:solidFill>
              </a:rPr>
              <a:t>-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soldados / Exército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Economia: agricultura 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Sociedade: esparciatas, periecos e hilotas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Política: diarquia + Gerúsia + Ápela + Conselho dos Éforos</a:t>
            </a:r>
          </a:p>
        </p:txBody>
      </p:sp>
      <p:pic>
        <p:nvPicPr>
          <p:cNvPr id="302" name="Shape 302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PERÍODO CLÁSSICO</a:t>
            </a:r>
          </a:p>
        </p:txBody>
      </p:sp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8 – GRÉCIA ANTIGA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34459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Atenas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Localizada na planície da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Ática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Economia: comércio marítimo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cidadãos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metecos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escravos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Política: monarquia / oligarquia / reformas de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Drácon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(leis escritas) e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Sólon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(fim da escravidão por dívida)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Democracia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tipo de governo onde todos os cidadãos são iguais perante a lei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estrangeiros, escravos e mulheres estavam excluídos 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Democracia direta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(cidadãos tomavam as decisões na Assembleia do Povo –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Eclesia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havia também o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Conselho dos 500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cidadãos sorteados para elaborar projetos de lei e os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estrategos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chefes de governo)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3"/>
          </p:nvPr>
        </p:nvSpPr>
        <p:spPr>
          <a:xfrm>
            <a:off x="543706" y="885150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PERÍODO CLÁSSICO</a:t>
            </a:r>
          </a:p>
        </p:txBody>
      </p:sp>
      <p:pic>
        <p:nvPicPr>
          <p:cNvPr id="312" name="Shape 312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5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8 – GRÉCIA ANTIGA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66210" cy="4140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Guerras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Guerras Médicas: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Gregos X Persas; Vitória: Grécia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 do Peloponeso: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Atenas X Esparta; Vitória: Esparta</a:t>
            </a: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Período helenístico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Grécia foi dominada pela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Macedônia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Alexandre, o Grande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derrotou Grécia e expandiu território até o vale do rio Indo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helenística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processo de integração entre elementos das culturas orientais e da cultura grega</a:t>
            </a:r>
          </a:p>
        </p:txBody>
      </p:sp>
      <p:pic>
        <p:nvPicPr>
          <p:cNvPr id="320" name="Shape 320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9 – ROMA ANTIGA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4779710" cy="3230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Origens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mescla de povos (italiotas, etruscos, gregos) e mitológica (lenda de Rômulo e Remo)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rei + Senado + Assembleia Curial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patrícios, plebeus, clientes e escravos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conflito entre os patrícios e o rei; expulsão do rei</a:t>
            </a:r>
          </a:p>
        </p:txBody>
      </p:sp>
      <p:pic>
        <p:nvPicPr>
          <p:cNvPr id="328" name="Shape 328" descr="119.tif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79" b="-509"/>
          <a:stretch/>
        </p:blipFill>
        <p:spPr>
          <a:xfrm>
            <a:off x="6053667" y="1584959"/>
            <a:ext cx="5492749" cy="398195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3"/>
          </p:nvPr>
        </p:nvSpPr>
        <p:spPr>
          <a:xfrm>
            <a:off x="543706" y="885150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MONARQUIA (753 a.C. A 509 a.C)</a:t>
            </a:r>
          </a:p>
        </p:txBody>
      </p:sp>
      <p:pic>
        <p:nvPicPr>
          <p:cNvPr id="330" name="Shape 330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6053667" y="5579151"/>
            <a:ext cx="5609163" cy="47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Estátua em bronze representando os gêmeos Rômulo e Remo sendo alimentados por uma loba.</a:t>
            </a:r>
          </a:p>
        </p:txBody>
      </p:sp>
      <p:sp>
        <p:nvSpPr>
          <p:cNvPr id="333" name="Shape 333"/>
          <p:cNvSpPr txBox="1"/>
          <p:nvPr/>
        </p:nvSpPr>
        <p:spPr>
          <a:xfrm rot="-5400000">
            <a:off x="10431849" y="2699526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G. Dagli Orti/Dea/Glow Images</a:t>
            </a:r>
          </a:p>
        </p:txBody>
      </p:sp>
      <p:sp>
        <p:nvSpPr>
          <p:cNvPr id="10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9 – ROMA ANTIGA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543706" y="1568125"/>
            <a:ext cx="10981543" cy="3194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 publica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“coisa de todos”; Senado + Magistrados (2 cônsules, pretores, edis, questores, censores)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Conquistas da plebe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Tribuno da plebe, Lei das Doze Tábuas, Lei Canuleia, eleição dos magistrados plebeus, fim da escravidão por dívida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Expansão territorial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vitória romana nas Guerras Púnicas; “Mare nostrum”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Consequências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influência cultural grega; enriquecimento do comércio e de Roma; patrícios latifundiários escravocratas; profissionalização do exército; empobrecimento dos plebeus 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3"/>
          </p:nvPr>
        </p:nvSpPr>
        <p:spPr>
          <a:xfrm>
            <a:off x="543706" y="885150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REPÚBLICA (509 a.C A 27 a.C)</a:t>
            </a:r>
          </a:p>
        </p:txBody>
      </p:sp>
      <p:pic>
        <p:nvPicPr>
          <p:cNvPr id="341" name="Shape 341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9 – ROMA ANTIGA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45042" cy="4161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Tentativas reformistas dos irmãos Graco 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 social com o objetivo de melhorar as condições de vida dos plebeus (reforma agrária); morte dos irmãos e apoiadores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Revolta dos escravos 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escravos eram, em sua maioria, prisioneiros de guerra; revoltas contra situação de exploração; Espártaco: líder revolta escrava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Triunviratos 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Senado perde poder; chefes militares conquistaram espaço político.; Julio César: assassinado em 44 a.C.; Otávio: principal governante de Roma 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CRISE DA REPÚBLICA (509 a.C A 27 a.C)</a:t>
            </a:r>
          </a:p>
        </p:txBody>
      </p:sp>
      <p:pic>
        <p:nvPicPr>
          <p:cNvPr id="350" name="Shape 350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AB_UN_53_PB.ti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6000"/>
          </a:blip>
          <a:srcRect t="23679" b="23679"/>
          <a:stretch/>
        </p:blipFill>
        <p:spPr>
          <a:xfrm>
            <a:off x="0" y="1485891"/>
            <a:ext cx="12191998" cy="472240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7" name="Shape 177" descr="livraria-saraiva-PB.ep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-66038" b="-66037"/>
          <a:stretch/>
        </p:blipFill>
        <p:spPr>
          <a:xfrm>
            <a:off x="2762663" y="4507973"/>
            <a:ext cx="2542672" cy="1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961344" y="2909498"/>
            <a:ext cx="6098675" cy="652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HISTÓRIA GLOBAL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62146" y="3575742"/>
            <a:ext cx="6097872" cy="557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Gilberto Cotrim – 1</a:t>
            </a:r>
            <a:r>
              <a:rPr lang="en-US"/>
              <a:t>ª série do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Ensino Médio </a:t>
            </a:r>
          </a:p>
        </p:txBody>
      </p:sp>
      <p:pic>
        <p:nvPicPr>
          <p:cNvPr id="180" name="Shape 180" descr="CAPA_VOL1_HISTglobal.jp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690" r="1690"/>
          <a:stretch/>
        </p:blipFill>
        <p:spPr>
          <a:xfrm rot="515666">
            <a:off x="7713727" y="1831417"/>
            <a:ext cx="2856038" cy="396723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93D9">
                <a:alpha val="49803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9 – ROMA ANTIGA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76792" cy="37913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Imperador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governante supremo de Roma; manutenção do Senado</a:t>
            </a: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Pax Romana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Moeda comum, construção de estradas, generalização do Direito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 do número de escravos; adoção do colonato</a:t>
            </a:r>
          </a:p>
          <a:p>
            <a:pPr marL="536400" marR="0" lvl="0" indent="-295100" algn="just" rtl="0">
              <a:lnSpc>
                <a:spcPct val="130000"/>
              </a:lnSpc>
              <a:spcBef>
                <a:spcPts val="500"/>
              </a:spcBef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pão e circo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aliviar as tensões sociais, autoridades romanas distribuíam alimento (pão) e promoviam espetáculos públicos (circo – luta de gladiadores)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3"/>
          </p:nvPr>
        </p:nvSpPr>
        <p:spPr>
          <a:xfrm>
            <a:off x="543706" y="895733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IMPÉRIO (27 a.C A 476 d.C)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3556000" y="103716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9 – ROMA ANTIGA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13293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aumento dos impostos; crise econômica com falta de escravos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instabilidade na sucessão imperial; disputas internas entre chefes militares; 330 d.C. houve mudança da capital para Constantinopla; 395 d.C. divisão do império em dois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tradição politeísta com culto privado e público, além de função política (culto ao imperador); surgimento do cristianismo, que se opunha à religião oficial de Roma e suas instituições; perseguição aos cristão até século IV, quando foi adotada a tolerância religiosa e cristianismo se tornou religião oficial do Estado</a:t>
            </a: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Invasões dos povos bárbaros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culturais de Roma que permaneceram influenciando: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direito, literatura e latim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CRISE DO IMPÉRIO (27 a.C A 476 d.C)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93D9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1F93D9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Shape 369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CAPA_VOL1_HISTglobal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2" b="963"/>
          <a:stretch/>
        </p:blipFill>
        <p:spPr>
          <a:xfrm>
            <a:off x="7838135" y="1375066"/>
            <a:ext cx="3105522" cy="408868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1F93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6658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2º Bimestre – Escrita e Memória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543706" y="1607395"/>
            <a:ext cx="6625544" cy="431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tr-TR" sz="1800" b="1" i="0" u="none" strike="noStrike" cap="none" smtClean="0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NESTA </a:t>
            </a:r>
            <a:r>
              <a:rPr lang="tr-TR" sz="1800" b="1" i="0" u="none" strike="noStrike" cap="none" dirty="0" smtClean="0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UNIDADE:</a:t>
            </a:r>
            <a:endParaRPr lang="tr-TR" sz="1800" b="1" i="0" u="none" strike="noStrike" cap="none" dirty="0">
              <a:solidFill>
                <a:srgbClr val="1F9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543706" y="2038451"/>
            <a:ext cx="6625544" cy="33373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Mesopotâmia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África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egípcios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cuxitas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fenícios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persas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China e 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Índia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Grécia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Antiga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buClr>
                <a:srgbClr val="1F93D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Antiga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 descr="livraria-saraiva-PB.ep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4 – POVOS DA MESOPOTÂMIA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4938459" cy="291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Civilização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aparecimento de cidades; sistema de escrita; formação de Estado; aprofundamento das desigualdades sociais.</a:t>
            </a: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Mesopotâmia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“terra entre rios”; rio Tigre e rio Eufrates; povos que se destacaram: sumérios, acádios, amoritas, assírios, caldeus.</a:t>
            </a:r>
          </a:p>
        </p:txBody>
      </p:sp>
      <p:pic>
        <p:nvPicPr>
          <p:cNvPr id="197" name="Shape 197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58.ti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452" b="95"/>
          <a:stretch/>
        </p:blipFill>
        <p:spPr>
          <a:xfrm>
            <a:off x="6118401" y="1330525"/>
            <a:ext cx="5173790" cy="4580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1206500" y="5382242"/>
            <a:ext cx="4804609" cy="366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KINDER, Hermann; HILGEMAN, Werner.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Atlas histórico mundial: de los orígenes a la Revolución Francesa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Madrid: Ediciones Istmo, 1982. p. 26, 28 e 30.</a:t>
            </a:r>
          </a:p>
        </p:txBody>
      </p:sp>
      <p:sp>
        <p:nvSpPr>
          <p:cNvPr id="201" name="Shape 201"/>
          <p:cNvSpPr txBox="1"/>
          <p:nvPr/>
        </p:nvSpPr>
        <p:spPr>
          <a:xfrm rot="-5400000">
            <a:off x="10097038" y="2890028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Sidnei Moura</a:t>
            </a:r>
          </a:p>
        </p:txBody>
      </p:sp>
      <p:sp>
        <p:nvSpPr>
          <p:cNvPr id="9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4 – POVOS DA MESOPOTÂMIA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6481465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agricultura e criação de animais; construção de diques, barragens, canais de irrigação, artesanato e comércio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Cidades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Ur, Uruk, Nippur, Lagash, Eridu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Religião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politeísta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 político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rei (“lugar especial entre os deuses e os homens); cidades-Estado e formação de impérios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Código de Hamurábi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lei de Talião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MESOPOTÂMIA</a:t>
            </a:r>
          </a:p>
        </p:txBody>
      </p:sp>
      <p:pic>
        <p:nvPicPr>
          <p:cNvPr id="210" name="Shape 210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 rot="-5400000">
            <a:off x="9869616" y="3255031"/>
            <a:ext cx="3145789" cy="461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Photo (C) Rmn-grand Palais (Muséedu Louvre) / Droits Réservés</a:t>
            </a:r>
          </a:p>
        </p:txBody>
      </p:sp>
      <p:pic>
        <p:nvPicPr>
          <p:cNvPr id="10" name="Picture Placeholder 8" descr="62.tif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1" b="-1901"/>
          <a:stretch>
            <a:fillRect/>
          </a:stretch>
        </p:blipFill>
        <p:spPr>
          <a:xfrm>
            <a:off x="7143749" y="1584960"/>
            <a:ext cx="4012288" cy="4241494"/>
          </a:xfrm>
          <a:prstGeom prst="rect">
            <a:avLst/>
          </a:prstGeom>
        </p:spPr>
      </p:pic>
      <p:sp>
        <p:nvSpPr>
          <p:cNvPr id="11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5 – ÁFRICA: EGÍPCIOS E CUXITAS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543706" y="1479126"/>
            <a:ext cx="6683047" cy="3935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Nilo –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inundações periódicas; solo fértil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Menés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unificou o Alto e o Baixo Egito; primeiro faraó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Faraó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poder teocrático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 –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nobreza, sacerdotes, escribas / artesãos / camponeses / escravos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Religião politeísta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crença na vida após a morte (mumificação); construção de pirâmides 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 hieroglífica</a:t>
            </a:r>
          </a:p>
        </p:txBody>
      </p:sp>
      <p:pic>
        <p:nvPicPr>
          <p:cNvPr id="219" name="Shape 2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90850" y="1282567"/>
            <a:ext cx="4087077" cy="439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EGITO ANTIGO</a:t>
            </a:r>
          </a:p>
        </p:txBody>
      </p:sp>
      <p:pic>
        <p:nvPicPr>
          <p:cNvPr id="221" name="Shape 221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7418915" y="5565330"/>
            <a:ext cx="4010859" cy="47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DUBY, Georges.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Atlas historique mondial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Paris: Larousse, 2006. p. 6.</a:t>
            </a:r>
          </a:p>
        </p:txBody>
      </p:sp>
      <p:sp>
        <p:nvSpPr>
          <p:cNvPr id="224" name="Shape 224"/>
          <p:cNvSpPr txBox="1"/>
          <p:nvPr/>
        </p:nvSpPr>
        <p:spPr>
          <a:xfrm rot="-5400000">
            <a:off x="10280199" y="2890028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Sidnei Moura</a:t>
            </a:r>
          </a:p>
        </p:txBody>
      </p:sp>
      <p:sp>
        <p:nvSpPr>
          <p:cNvPr id="10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5 – ÁFRICA: EGÍPCIOS E CUXITAS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6652959" cy="3262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Região da Núbia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“terra do ouro”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Relações com Egito Antigo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alternância de guerra, paz e cooperação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agricultura (cevada, sorgo, linho); pesca e criação de animais; comércio de ouro, peles de animais e marfim; metalurgia, ourivesaria, fabricação de móveis, utensílios agrícolas, armas e instrumentos musicais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Mulheres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rainhas-mães</a:t>
            </a:r>
          </a:p>
        </p:txBody>
      </p:sp>
      <p:pic>
        <p:nvPicPr>
          <p:cNvPr id="231" name="Shape 2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6196" y="1396101"/>
            <a:ext cx="4324303" cy="473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REINO DE CUXE</a:t>
            </a:r>
          </a:p>
        </p:txBody>
      </p:sp>
      <p:pic>
        <p:nvPicPr>
          <p:cNvPr id="233" name="Shape 233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804331" y="5501087"/>
            <a:ext cx="6523613" cy="47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KINDER, Hermann; HILGEMAN, Werner.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Atlas histórico mundial: de los orígenes a la Revolución Francesa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Madrid: Istmo, 1982. p. 22; &lt;https://oi.uchicago. edu/museum-exhibits/history-ancientnubiaOLD&gt;. (Acesso em: 25 set. 2015.)</a:t>
            </a:r>
          </a:p>
        </p:txBody>
      </p:sp>
      <p:sp>
        <p:nvSpPr>
          <p:cNvPr id="236" name="Shape 236"/>
          <p:cNvSpPr txBox="1"/>
          <p:nvPr/>
        </p:nvSpPr>
        <p:spPr>
          <a:xfrm rot="-5400000">
            <a:off x="10438335" y="2995860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Sidnei Moura</a:t>
            </a:r>
          </a:p>
        </p:txBody>
      </p:sp>
      <p:sp>
        <p:nvSpPr>
          <p:cNvPr id="10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6 – HEBREUS, FENÍCIOS E PERSAS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6451227" cy="466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Monoteístas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livro sagrado - Torá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Governo dos patriarcas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Abraão migrou para Canaã; grande seca levou hebreus ao Egito (400 anos);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êxodo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(saída dos Hebreus do Egito liderada por Moisés)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Governo dos juízes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luta contra outros povos em Canaã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Governo dos reis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reis Saul, Davi e Salomão; divisão em Reino de Judá e Reino de Israel;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cativeiro da Babilônia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diáspora hebraica.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HEBREUS</a:t>
            </a:r>
          </a:p>
        </p:txBody>
      </p:sp>
      <p:pic>
        <p:nvPicPr>
          <p:cNvPr id="244" name="Shape 244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81.ti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778" t="2741" r="1968" b="4875"/>
          <a:stretch/>
        </p:blipFill>
        <p:spPr>
          <a:xfrm>
            <a:off x="7937500" y="1344082"/>
            <a:ext cx="3513665" cy="46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2952747" y="5550144"/>
            <a:ext cx="5048251" cy="47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BARNA VI, Eli (Coord.)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historical atlas of the Jewish people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Nova York: Schocken Books, 1992. p. 10.   </a:t>
            </a:r>
          </a:p>
        </p:txBody>
      </p:sp>
      <p:sp>
        <p:nvSpPr>
          <p:cNvPr id="248" name="Shape 248"/>
          <p:cNvSpPr txBox="1"/>
          <p:nvPr/>
        </p:nvSpPr>
        <p:spPr>
          <a:xfrm rot="-5400000">
            <a:off x="10255175" y="2847693"/>
            <a:ext cx="2595457" cy="36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Selma Caparroz</a:t>
            </a:r>
          </a:p>
        </p:txBody>
      </p:sp>
      <p:sp>
        <p:nvSpPr>
          <p:cNvPr id="10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543706" y="363070"/>
            <a:ext cx="9046340" cy="35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CAPÍTULO 6 – HEBREUS, FENÍCIOS E PERSAS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543706" y="1584959"/>
            <a:ext cx="11087375" cy="3611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idades-Estado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principais: Biblos, Sidon, Tiro, Ugarit; fundaram colônias em Chipre, Sicília, Sardenha, sul da Espanha e Cartago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comerciantes, donos de oficinas, negociantes de escravos, funcionários do governo, sacerdotes, pequenos proprietários, trabalhadores livres e escravos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comércio marítimo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armas de bronze e ferro, armas de ouro e prata, estátuas, vidros coloridos, tinturas para tecidos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Alfabeto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adaptaram e divulgaram a escrita alfabética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3"/>
          </p:nvPr>
        </p:nvSpPr>
        <p:spPr>
          <a:xfrm>
            <a:off x="543706" y="927482"/>
            <a:ext cx="6991626" cy="2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F93D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F93D9"/>
                </a:solidFill>
                <a:latin typeface="Calibri"/>
                <a:ea typeface="Calibri"/>
                <a:cs typeface="Calibri"/>
                <a:sym typeface="Calibri"/>
              </a:rPr>
              <a:t>FENÍCIOS</a:t>
            </a:r>
          </a:p>
        </p:txBody>
      </p:sp>
      <p:pic>
        <p:nvPicPr>
          <p:cNvPr id="256" name="Shape 256" descr="livraria-saraiva-PB.ep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5063" b="-15064"/>
          <a:stretch/>
        </p:blipFill>
        <p:spPr>
          <a:xfrm>
            <a:off x="10472739" y="6230941"/>
            <a:ext cx="1439998" cy="4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5"/>
          <p:cNvSpPr txBox="1">
            <a:spLocks noGrp="1"/>
          </p:cNvSpPr>
          <p:nvPr>
            <p:ph type="body" idx="4"/>
          </p:nvPr>
        </p:nvSpPr>
        <p:spPr>
          <a:xfrm>
            <a:off x="479425" y="6340475"/>
            <a:ext cx="3305175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SzPct val="25000"/>
            </a:pPr>
            <a:r>
              <a:rPr lang="en-US" sz="1100" dirty="0">
                <a:solidFill>
                  <a:srgbClr val="1F93D9"/>
                </a:solidFill>
              </a:rPr>
              <a:t>HISTÓRIA GLOBAL | Volume 1 | </a:t>
            </a:r>
            <a:r>
              <a:rPr lang="en-US" sz="1100" dirty="0" smtClean="0">
                <a:solidFill>
                  <a:srgbClr val="1F93D9"/>
                </a:solidFill>
              </a:rPr>
              <a:t>2º </a:t>
            </a:r>
            <a:r>
              <a:rPr lang="en-US" sz="1100" dirty="0" err="1">
                <a:solidFill>
                  <a:srgbClr val="1F93D9"/>
                </a:solidFill>
              </a:rPr>
              <a:t>Bimestre</a:t>
            </a:r>
            <a:endParaRPr lang="pt-BR" sz="1100" dirty="0">
              <a:solidFill>
                <a:srgbClr val="1F93D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TO_PPT_CIEHUM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2025</Words>
  <Application>Microsoft Macintosh PowerPoint</Application>
  <PresentationFormat>Custom</PresentationFormat>
  <Paragraphs>166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PROJETO_PPT_CIEHUM</vt:lpstr>
      <vt:lpstr>HISTÓRIA</vt:lpstr>
      <vt:lpstr>HISTÓRIA GLOBAL</vt:lpstr>
      <vt:lpstr>2º Bimestre – Escrita e Memória</vt:lpstr>
      <vt:lpstr>CAPÍTULO 4 – POVOS DA MESOPOTÂMIA</vt:lpstr>
      <vt:lpstr>CAPÍTULO 4 – POVOS DA MESOPOTÂMIA</vt:lpstr>
      <vt:lpstr>CAPÍTULO 5 – ÁFRICA: EGÍPCIOS E CUXITAS</vt:lpstr>
      <vt:lpstr>CAPÍTULO 5 – ÁFRICA: EGÍPCIOS E CUXITAS</vt:lpstr>
      <vt:lpstr>CAPÍTULO 6 – HEBREUS, FENÍCIOS E PERSAS</vt:lpstr>
      <vt:lpstr>CAPÍTULO 6 – HEBREUS, FENÍCIOS E PERSAS</vt:lpstr>
      <vt:lpstr>CAPÍTULO 6 – HEBREUS, FENÍCIOS E PERSAS</vt:lpstr>
      <vt:lpstr>CAPÍTULO 7 – POVOS DA CHINA E DA ÍNDIA</vt:lpstr>
      <vt:lpstr>CAPÍTULO 7 – POVOS DA CHINA E DA ÍNDIA</vt:lpstr>
      <vt:lpstr>CAPÍTULO 8 – GRÉCIA ANTIGA</vt:lpstr>
      <vt:lpstr>CAPÍTULO 8 – GRÉCIA ANTIGA</vt:lpstr>
      <vt:lpstr>CAPÍTULO 8 – GRÉCIA ANTIGA</vt:lpstr>
      <vt:lpstr>CAPÍTULO 8 – GRÉCIA ANTIGA</vt:lpstr>
      <vt:lpstr>CAPÍTULO 9 – ROMA ANTIGA</vt:lpstr>
      <vt:lpstr>CAPÍTULO 9 – ROMA ANTIGA</vt:lpstr>
      <vt:lpstr>CAPÍTULO 9 – ROMA ANTIGA</vt:lpstr>
      <vt:lpstr>CAPÍTULO 9 – ROMA ANTIGA</vt:lpstr>
      <vt:lpstr>CAPÍTULO 9 – ROMA ANTIGA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</dc:title>
  <cp:lastModifiedBy>Thais Pedroso</cp:lastModifiedBy>
  <cp:revision>3</cp:revision>
  <dcterms:modified xsi:type="dcterms:W3CDTF">2017-03-29T18:47:41Z</dcterms:modified>
</cp:coreProperties>
</file>